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054" r:id="rId1"/>
  </p:sldMasterIdLst>
  <p:notesMasterIdLst>
    <p:notesMasterId r:id="rId18"/>
  </p:notesMasterIdLst>
  <p:handoutMasterIdLst>
    <p:handoutMasterId r:id="rId19"/>
  </p:handoutMasterIdLst>
  <p:sldIdLst>
    <p:sldId id="329" r:id="rId2"/>
    <p:sldId id="265" r:id="rId3"/>
    <p:sldId id="339" r:id="rId4"/>
    <p:sldId id="346" r:id="rId5"/>
    <p:sldId id="311" r:id="rId6"/>
    <p:sldId id="332" r:id="rId7"/>
    <p:sldId id="334" r:id="rId8"/>
    <p:sldId id="347" r:id="rId9"/>
    <p:sldId id="335" r:id="rId10"/>
    <p:sldId id="336" r:id="rId11"/>
    <p:sldId id="337" r:id="rId12"/>
    <p:sldId id="338" r:id="rId13"/>
    <p:sldId id="340" r:id="rId14"/>
    <p:sldId id="341" r:id="rId15"/>
    <p:sldId id="342" r:id="rId16"/>
    <p:sldId id="344" r:id="rId17"/>
  </p:sldIdLst>
  <p:sldSz cx="9144000" cy="6858000" type="screen4x3"/>
  <p:notesSz cx="6669088" cy="9928225"/>
  <p:custDataLst>
    <p:tags r:id="rId20"/>
  </p:custDataLst>
  <p:defaultTextStyle>
    <a:defPPr>
      <a:defRPr lang="en-US"/>
    </a:defPPr>
    <a:lvl1pPr algn="just" rtl="0" eaLnBrk="0" fontAlgn="base" hangingPunct="0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1pPr>
    <a:lvl2pPr marL="457200" algn="just" rtl="0" eaLnBrk="0" fontAlgn="base" hangingPunct="0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2pPr>
    <a:lvl3pPr marL="914400" algn="just" rtl="0" eaLnBrk="0" fontAlgn="base" hangingPunct="0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3pPr>
    <a:lvl4pPr marL="1371600" algn="just" rtl="0" eaLnBrk="0" fontAlgn="base" hangingPunct="0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4pPr>
    <a:lvl5pPr marL="1828800" algn="just" rtl="0" eaLnBrk="0" fontAlgn="base" hangingPunct="0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kumimoji="1" b="1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kumimoji="1" b="1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kumimoji="1" b="1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kumimoji="1" b="1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FFCCFF"/>
    <a:srgbClr val="CCECFF"/>
    <a:srgbClr val="CCCCFF"/>
    <a:srgbClr val="CC99FF"/>
    <a:srgbClr val="FF0000"/>
    <a:srgbClr val="FF9900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59" autoAdjust="0"/>
  </p:normalViewPr>
  <p:slideViewPr>
    <p:cSldViewPr>
      <p:cViewPr varScale="1">
        <p:scale>
          <a:sx n="64" d="100"/>
          <a:sy n="64" d="100"/>
        </p:scale>
        <p:origin x="124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870"/>
    </p:cViewPr>
  </p:sorterViewPr>
  <p:notesViewPr>
    <p:cSldViewPr>
      <p:cViewPr varScale="1">
        <p:scale>
          <a:sx n="30" d="100"/>
          <a:sy n="30" d="100"/>
        </p:scale>
        <p:origin x="-1218" y="-84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latin typeface="Times New Roman" panose="02020603050405020304" pitchFamily="18" charset="0"/>
              </a:defRPr>
            </a:lvl1pPr>
          </a:lstStyle>
          <a:p>
            <a:endParaRPr lang="es-ES" altLang="es-CO"/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8250" y="0"/>
            <a:ext cx="288925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Times New Roman" panose="02020603050405020304" pitchFamily="18" charset="0"/>
              </a:defRPr>
            </a:lvl1pPr>
          </a:lstStyle>
          <a:p>
            <a:endParaRPr lang="es-ES" altLang="es-CO"/>
          </a:p>
        </p:txBody>
      </p:sp>
      <p:sp>
        <p:nvSpPr>
          <p:cNvPr id="1044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88925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latin typeface="Times New Roman" panose="02020603050405020304" pitchFamily="18" charset="0"/>
              </a:defRPr>
            </a:lvl1pPr>
          </a:lstStyle>
          <a:p>
            <a:endParaRPr lang="es-ES" altLang="es-CO"/>
          </a:p>
        </p:txBody>
      </p:sp>
      <p:sp>
        <p:nvSpPr>
          <p:cNvPr id="1044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Times New Roman" panose="02020603050405020304" pitchFamily="18" charset="0"/>
              </a:defRPr>
            </a:lvl1pPr>
          </a:lstStyle>
          <a:p>
            <a:fld id="{A0E81BEA-1274-4722-9713-5DC69A683C1D}" type="slidenum">
              <a:rPr lang="es-ES" altLang="es-CO"/>
              <a:pPr/>
              <a:t>‹Nº›</a:t>
            </a:fld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latin typeface="Times New Roman" panose="02020603050405020304" pitchFamily="18" charset="0"/>
              </a:defRPr>
            </a:lvl1pPr>
          </a:lstStyle>
          <a:p>
            <a:endParaRPr lang="es-ES" altLang="es-CO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8250" y="0"/>
            <a:ext cx="288925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Times New Roman" panose="02020603050405020304" pitchFamily="18" charset="0"/>
              </a:defRPr>
            </a:lvl1pPr>
          </a:lstStyle>
          <a:p>
            <a:endParaRPr lang="es-ES" altLang="es-CO"/>
          </a:p>
        </p:txBody>
      </p:sp>
      <p:sp>
        <p:nvSpPr>
          <p:cNvPr id="1065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4075" y="744538"/>
            <a:ext cx="4960938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65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6750" y="4716463"/>
            <a:ext cx="5335588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CO"/>
              <a:t>Haga clic para modificar el estilo de texto del patrón</a:t>
            </a:r>
          </a:p>
          <a:p>
            <a:pPr lvl="1"/>
            <a:r>
              <a:rPr lang="es-ES" altLang="es-CO"/>
              <a:t>Segundo nivel</a:t>
            </a:r>
          </a:p>
          <a:p>
            <a:pPr lvl="2"/>
            <a:r>
              <a:rPr lang="es-ES" altLang="es-CO"/>
              <a:t>Tercer nivel</a:t>
            </a:r>
          </a:p>
          <a:p>
            <a:pPr lvl="3"/>
            <a:r>
              <a:rPr lang="es-ES" altLang="es-CO"/>
              <a:t>Cuarto nivel</a:t>
            </a:r>
          </a:p>
          <a:p>
            <a:pPr lvl="4"/>
            <a:r>
              <a:rPr lang="es-ES" altLang="es-CO"/>
              <a:t>Quinto nivel</a:t>
            </a:r>
          </a:p>
        </p:txBody>
      </p:sp>
      <p:sp>
        <p:nvSpPr>
          <p:cNvPr id="1065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88925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latin typeface="Times New Roman" panose="02020603050405020304" pitchFamily="18" charset="0"/>
              </a:defRPr>
            </a:lvl1pPr>
          </a:lstStyle>
          <a:p>
            <a:endParaRPr lang="es-ES" altLang="es-CO"/>
          </a:p>
        </p:txBody>
      </p:sp>
      <p:sp>
        <p:nvSpPr>
          <p:cNvPr id="1065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Times New Roman" panose="02020603050405020304" pitchFamily="18" charset="0"/>
              </a:defRPr>
            </a:lvl1pPr>
          </a:lstStyle>
          <a:p>
            <a:fld id="{AE67EDB4-8CF2-461D-A72C-32615F8A63CB}" type="slidenum">
              <a:rPr lang="es-ES" altLang="es-CO"/>
              <a:pPr/>
              <a:t>‹Nº›</a:t>
            </a:fld>
            <a:endParaRPr lang="es-ES" altLang="es-C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BFF602-767A-4144-A12A-6CF085E9E5A7}" type="slidenum">
              <a:rPr lang="es-ES" altLang="es-CO"/>
              <a:pPr/>
              <a:t>3</a:t>
            </a:fld>
            <a:endParaRPr lang="es-ES" altLang="es-CO"/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3803435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12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3275477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13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33165766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14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3586370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15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37667104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16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3005594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BFF602-767A-4144-A12A-6CF085E9E5A7}" type="slidenum">
              <a:rPr lang="es-ES" altLang="es-CO"/>
              <a:pPr/>
              <a:t>4</a:t>
            </a:fld>
            <a:endParaRPr lang="es-ES" altLang="es-CO"/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771221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5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6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2175205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7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3688812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BFF602-767A-4144-A12A-6CF085E9E5A7}" type="slidenum">
              <a:rPr lang="es-ES" altLang="es-CO"/>
              <a:pPr/>
              <a:t>8</a:t>
            </a:fld>
            <a:endParaRPr lang="es-ES" altLang="es-CO"/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4038098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9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1429031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10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3919997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11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3462374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endParaRPr lang="es-ES" alt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es-ES" alt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26E0241D-6530-4800-9777-705C037EF30A}" type="slidenum">
              <a:rPr lang="es-ES" altLang="es-CO" smtClean="0"/>
              <a:pPr/>
              <a:t>‹Nº›</a:t>
            </a:fld>
            <a:endParaRPr lang="es-ES" altLang="es-CO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045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23279-A51C-410F-A0D1-DD4096DE3FB9}" type="slidenum">
              <a:rPr lang="es-ES" altLang="es-CO" smtClean="0"/>
              <a:pPr/>
              <a:t>‹Nº›</a:t>
            </a:fld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576186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23279-A51C-410F-A0D1-DD4096DE3FB9}" type="slidenum">
              <a:rPr lang="es-ES" altLang="es-CO" smtClean="0"/>
              <a:pPr/>
              <a:t>‹Nº›</a:t>
            </a:fld>
            <a:endParaRPr lang="es-ES" altLang="es-CO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6301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23279-A51C-410F-A0D1-DD4096DE3FB9}" type="slidenum">
              <a:rPr lang="es-ES" altLang="es-CO" smtClean="0"/>
              <a:pPr/>
              <a:t>‹Nº›</a:t>
            </a:fld>
            <a:endParaRPr lang="es-ES" altLang="es-CO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5081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23279-A51C-410F-A0D1-DD4096DE3FB9}" type="slidenum">
              <a:rPr lang="es-ES" altLang="es-CO" smtClean="0"/>
              <a:pPr/>
              <a:t>‹Nº›</a:t>
            </a:fld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18781600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23279-A51C-410F-A0D1-DD4096DE3FB9}" type="slidenum">
              <a:rPr lang="es-ES" altLang="es-CO" smtClean="0"/>
              <a:pPr/>
              <a:t>‹Nº›</a:t>
            </a:fld>
            <a:endParaRPr lang="es-ES" altLang="es-CO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80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23279-A51C-410F-A0D1-DD4096DE3FB9}" type="slidenum">
              <a:rPr lang="es-ES" altLang="es-CO" smtClean="0"/>
              <a:pPr/>
              <a:t>‹Nº›</a:t>
            </a:fld>
            <a:endParaRPr lang="es-ES" altLang="es-CO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7092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48D9-8EEF-4972-BD79-ADE52D775188}" type="slidenum">
              <a:rPr lang="es-ES" altLang="es-CO" smtClean="0"/>
              <a:pPr/>
              <a:t>‹Nº›</a:t>
            </a:fld>
            <a:endParaRPr lang="es-ES" altLang="es-CO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1456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8C410-4FCC-4EB1-82E1-C12574B37BA8}" type="slidenum">
              <a:rPr lang="es-ES" altLang="es-CO" smtClean="0"/>
              <a:pPr/>
              <a:t>‹Nº›</a:t>
            </a:fld>
            <a:endParaRPr lang="es-ES" altLang="es-CO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5343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Título y diagrama u organig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0013" y="301625"/>
            <a:ext cx="7313612" cy="1143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SmartArt 2"/>
          <p:cNvSpPr>
            <a:spLocks noGrp="1"/>
          </p:cNvSpPr>
          <p:nvPr>
            <p:ph type="dgm" idx="1"/>
          </p:nvPr>
        </p:nvSpPr>
        <p:spPr>
          <a:xfrm>
            <a:off x="1370013" y="1827213"/>
            <a:ext cx="7313612" cy="4114800"/>
          </a:xfrm>
        </p:spPr>
        <p:txBody>
          <a:bodyPr/>
          <a:lstStyle/>
          <a:p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s-ES" alt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s-ES" alt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6F38582E-4F71-45CD-987B-3293C6F4E575}" type="slidenum">
              <a:rPr lang="es-ES" altLang="es-CO"/>
              <a:pPr/>
              <a:t>‹Nº›</a:t>
            </a:fld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9512548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pción 1  diapositiva de título">
    <p:bg>
      <p:bgPr>
        <a:solidFill>
          <a:srgbClr val="2C42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1">
            <a:extLst>
              <a:ext uri="{FF2B5EF4-FFF2-40B4-BE49-F238E27FC236}">
                <a16:creationId xmlns:a16="http://schemas.microsoft.com/office/drawing/2014/main" id="{7E167BAA-CBDF-328A-E686-CB4A2C1FA83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4667250"/>
            <a:ext cx="2822575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n 2">
            <a:extLst>
              <a:ext uri="{FF2B5EF4-FFF2-40B4-BE49-F238E27FC236}">
                <a16:creationId xmlns:a16="http://schemas.microsoft.com/office/drawing/2014/main" id="{1DFFA6C6-A183-B4CA-5142-5CDBA6414D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063" y="1114425"/>
            <a:ext cx="4960937" cy="413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2874" y="1857596"/>
            <a:ext cx="3792154" cy="1325563"/>
          </a:xfrm>
        </p:spPr>
        <p:txBody>
          <a:bodyPr/>
          <a:lstStyle>
            <a:lvl1pPr>
              <a:defRPr sz="4500">
                <a:solidFill>
                  <a:srgbClr val="00B0F0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5" name="Marcador de fecha 2">
            <a:extLst>
              <a:ext uri="{FF2B5EF4-FFF2-40B4-BE49-F238E27FC236}">
                <a16:creationId xmlns:a16="http://schemas.microsoft.com/office/drawing/2014/main" id="{E6C06762-E60B-346D-0B53-AE8C02B044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8ACDA4-E4CE-4304-AE30-666E4E8F2AFB}" type="datetimeFigureOut">
              <a:rPr lang="es-CO"/>
              <a:pPr>
                <a:defRPr/>
              </a:pPr>
              <a:t>27/07/2024</a:t>
            </a:fld>
            <a:endParaRPr lang="es-CO"/>
          </a:p>
        </p:txBody>
      </p:sp>
      <p:sp>
        <p:nvSpPr>
          <p:cNvPr id="6" name="Marcador de pie de página 3">
            <a:extLst>
              <a:ext uri="{FF2B5EF4-FFF2-40B4-BE49-F238E27FC236}">
                <a16:creationId xmlns:a16="http://schemas.microsoft.com/office/drawing/2014/main" id="{62EFA4BF-2900-A9A1-9554-53772DFC1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7" name="Marcador de número de diapositiva 4">
            <a:extLst>
              <a:ext uri="{FF2B5EF4-FFF2-40B4-BE49-F238E27FC236}">
                <a16:creationId xmlns:a16="http://schemas.microsoft.com/office/drawing/2014/main" id="{6A916452-FED4-AD09-36D7-1CC6C9B83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A7C9A97-170F-4B3D-9501-C4BDAA0F5FE4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79709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6" y="2354670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8E8CA-835A-40BA-85F0-1A563C348A7C}" type="slidenum">
              <a:rPr lang="es-ES" altLang="es-CO" smtClean="0"/>
              <a:pPr/>
              <a:t>‹Nº›</a:t>
            </a:fld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927005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D701-0EA5-4D3B-99A1-368A41671259}" type="slidenum">
              <a:rPr lang="es-ES" altLang="es-CO" smtClean="0"/>
              <a:pPr/>
              <a:t>‹Nº›</a:t>
            </a:fld>
            <a:endParaRPr lang="es-ES" altLang="es-CO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167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957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78716-08F8-45FB-B707-78ECFE28EC66}" type="slidenum">
              <a:rPr lang="es-ES" altLang="es-CO" smtClean="0"/>
              <a:pPr/>
              <a:t>‹Nº›</a:t>
            </a:fld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3419116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2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2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03DE4-11E9-4CA9-B3D9-40FC4ECFA0F0}" type="slidenum">
              <a:rPr lang="es-ES" altLang="es-CO" smtClean="0"/>
              <a:pPr/>
              <a:t>‹Nº›</a:t>
            </a:fld>
            <a:endParaRPr lang="es-ES" altLang="es-CO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017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A5D1F-AA2D-4642-95D0-3318053C25FE}" type="slidenum">
              <a:rPr lang="es-ES" altLang="es-CO" smtClean="0"/>
              <a:pPr/>
              <a:t>‹Nº›</a:t>
            </a:fld>
            <a:endParaRPr lang="es-ES" altLang="es-CO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30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45DD3-1F75-489E-BBED-56C811B0A752}" type="slidenum">
              <a:rPr lang="es-ES" altLang="es-CO" smtClean="0"/>
              <a:pPr/>
              <a:t>‹Nº›</a:t>
            </a:fld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3092424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3D9CE-435F-41FF-B3FA-EC2068A8569A}" type="slidenum">
              <a:rPr lang="es-ES" altLang="es-CO" smtClean="0"/>
              <a:pPr/>
              <a:t>‹Nº›</a:t>
            </a:fld>
            <a:endParaRPr lang="es-ES" altLang="es-CO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548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4212E-E824-49ED-9B3B-2810BEF0CE72}" type="slidenum">
              <a:rPr lang="es-ES" altLang="es-CO" smtClean="0"/>
              <a:pPr/>
              <a:t>‹Nº›</a:t>
            </a:fld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1399885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D-PanelContent-GrommetsCombined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ES" alt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ES" alt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3923279-A51C-410F-A0D1-DD4096DE3FB9}" type="slidenum">
              <a:rPr lang="es-ES" altLang="es-CO" smtClean="0"/>
              <a:pPr/>
              <a:t>‹Nº›</a:t>
            </a:fld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1447616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56" r:id="rId2"/>
    <p:sldLayoutId id="2147484057" r:id="rId3"/>
    <p:sldLayoutId id="2147484058" r:id="rId4"/>
    <p:sldLayoutId id="2147484059" r:id="rId5"/>
    <p:sldLayoutId id="2147484060" r:id="rId6"/>
    <p:sldLayoutId id="2147484061" r:id="rId7"/>
    <p:sldLayoutId id="2147484062" r:id="rId8"/>
    <p:sldLayoutId id="2147484063" r:id="rId9"/>
    <p:sldLayoutId id="2147484064" r:id="rId10"/>
    <p:sldLayoutId id="2147484065" r:id="rId11"/>
    <p:sldLayoutId id="2147484066" r:id="rId12"/>
    <p:sldLayoutId id="2147484067" r:id="rId13"/>
    <p:sldLayoutId id="2147484068" r:id="rId14"/>
    <p:sldLayoutId id="2147484069" r:id="rId15"/>
    <p:sldLayoutId id="2147484070" r:id="rId16"/>
    <p:sldLayoutId id="2147484071" r:id="rId17"/>
    <p:sldLayoutId id="2147484072" r:id="rId18"/>
    <p:sldLayoutId id="2147484073" r:id="rId19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6.png"/><Relationship Id="rId9" Type="http://schemas.openxmlformats.org/officeDocument/2006/relationships/image" Target="../media/image16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7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7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7.wmf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image" Target="../media/image27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26.png"/><Relationship Id="rId4" Type="http://schemas.openxmlformats.org/officeDocument/2006/relationships/image" Target="../media/image25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oleObject" Target="../embeddings/oleObject12.bin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png"/><Relationship Id="rId4" Type="http://schemas.openxmlformats.org/officeDocument/2006/relationships/image" Target="../media/image28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260350"/>
            <a:ext cx="9153526" cy="633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15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690990" y="146400"/>
            <a:ext cx="8000057" cy="1143000"/>
          </a:xfrm>
        </p:spPr>
        <p:txBody>
          <a:bodyPr>
            <a:normAutofit fontScale="90000"/>
          </a:bodyPr>
          <a:lstStyle/>
          <a:p>
            <a:r>
              <a:rPr lang="es-ES_tradnl" altLang="es-CO" b="1" dirty="0">
                <a:solidFill>
                  <a:srgbClr val="0070C0"/>
                </a:solidFill>
              </a:rPr>
              <a:t>Ejemplo: Distribución Binomial </a:t>
            </a:r>
            <a:r>
              <a:rPr lang="es-ES_tradnl" altLang="es-CO" b="1" i="1" dirty="0">
                <a:solidFill>
                  <a:srgbClr val="0070C0"/>
                </a:solidFill>
              </a:rPr>
              <a:t>B</a:t>
            </a:r>
            <a:r>
              <a:rPr lang="es-ES_tradnl" altLang="es-CO" b="1" dirty="0">
                <a:solidFill>
                  <a:srgbClr val="0070C0"/>
                </a:solidFill>
              </a:rPr>
              <a:t>(</a:t>
            </a:r>
            <a:r>
              <a:rPr lang="es-ES_tradnl" altLang="es-CO" b="1" dirty="0" err="1">
                <a:solidFill>
                  <a:srgbClr val="0070C0"/>
                </a:solidFill>
              </a:rPr>
              <a:t>n,p</a:t>
            </a:r>
            <a:r>
              <a:rPr lang="es-ES_tradnl" altLang="es-CO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89114" name="Rectangle 26"/>
          <p:cNvSpPr>
            <a:spLocks noChangeArrowheads="1"/>
          </p:cNvSpPr>
          <p:nvPr/>
        </p:nvSpPr>
        <p:spPr bwMode="auto">
          <a:xfrm>
            <a:off x="982618" y="1030524"/>
            <a:ext cx="74168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altLang="es-C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altLang="es-CO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Cuál</a:t>
            </a:r>
            <a:r>
              <a:rPr lang="en-US" altLang="es-C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s-CO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altLang="es-C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altLang="es-CO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probabilidad</a:t>
            </a:r>
            <a:r>
              <a:rPr lang="en-US" altLang="es-C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altLang="es-CO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obtener</a:t>
            </a:r>
            <a:r>
              <a:rPr lang="en-US" altLang="es-C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 </a:t>
            </a:r>
            <a:r>
              <a:rPr lang="en-US" altLang="es-CO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caras</a:t>
            </a:r>
            <a:r>
              <a:rPr lang="en-US" altLang="es-C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 </a:t>
            </a:r>
            <a:r>
              <a:rPr lang="en-US" altLang="es-CO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lanzar</a:t>
            </a:r>
            <a:r>
              <a:rPr lang="en-US" altLang="es-C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s-CO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altLang="es-C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s-CO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moneda</a:t>
            </a:r>
            <a:r>
              <a:rPr lang="en-US" altLang="es-C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 </a:t>
            </a:r>
            <a:r>
              <a:rPr lang="en-US" altLang="es-CO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veces</a:t>
            </a:r>
            <a:r>
              <a:rPr lang="en-US" altLang="es-C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altLang="es-CO" sz="2000" dirty="0">
              <a:solidFill>
                <a:srgbClr val="0070C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26"/>
              <p:cNvSpPr>
                <a:spLocks noChangeArrowheads="1"/>
              </p:cNvSpPr>
              <p:nvPr/>
            </p:nvSpPr>
            <p:spPr bwMode="auto">
              <a:xfrm>
                <a:off x="1073712" y="4236320"/>
                <a:ext cx="4146360" cy="24244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ES" altLang="es-CO" sz="200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Valor Esperado, Varianza y desviación </a:t>
                </a:r>
                <a:r>
                  <a:rPr kumimoji="0" lang="es-ES" altLang="es-CO" sz="2000" dirty="0" err="1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estadard</a:t>
                </a:r>
                <a:r>
                  <a:rPr kumimoji="0" lang="es-ES" altLang="es-CO" sz="200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 de una variable Binomial</a:t>
                </a:r>
              </a:p>
              <a:p>
                <a:pPr lvl="1"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</a:pPr>
                <a14:m>
                  <m:oMath xmlns:m="http://schemas.openxmlformats.org/officeDocument/2006/math">
                    <m:r>
                      <a:rPr kumimoji="0" lang="es-ES" altLang="es-CO" sz="2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kumimoji="0" lang="es-CO" altLang="es-CO" sz="2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0" lang="es-ES" altLang="es-CO" sz="200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E{X} = 10(0.5) = 5</a:t>
                </a:r>
              </a:p>
              <a:p>
                <a:pPr lvl="1"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s-ES" altLang="es-CO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s-ES" altLang="es-CO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kumimoji="0" lang="es-CO" altLang="es-CO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kumimoji="0" lang="es-CO" altLang="es-CO" sz="2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0" lang="es-ES" altLang="es-CO" sz="200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V{X } = 10(0.5)(0.5) = 2.5</a:t>
                </a:r>
              </a:p>
              <a:p>
                <a:pPr lvl="1"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</a:pPr>
                <a14:m>
                  <m:oMath xmlns:m="http://schemas.openxmlformats.org/officeDocument/2006/math">
                    <m:r>
                      <a:rPr kumimoji="0" lang="es-CO" altLang="es-CO" sz="2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kumimoji="0" lang="es-CO" altLang="es-CO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0" lang="es-ES" altLang="es-CO" sz="200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1.5811</a:t>
                </a:r>
              </a:p>
              <a:p>
                <a:pPr lvl="1"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</a:pPr>
                <a:endParaRPr lang="en-US" altLang="es-CO" sz="2400" dirty="0">
                  <a:solidFill>
                    <a:srgbClr val="0070C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3712" y="4236320"/>
                <a:ext cx="4146360" cy="2424446"/>
              </a:xfrm>
              <a:prstGeom prst="rect">
                <a:avLst/>
              </a:prstGeom>
              <a:blipFill>
                <a:blip r:embed="rId4"/>
                <a:stretch>
                  <a:fillRect l="-1471" t="-754" r="-102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26"/>
          <p:cNvSpPr>
            <a:spLocks noChangeArrowheads="1"/>
          </p:cNvSpPr>
          <p:nvPr/>
        </p:nvSpPr>
        <p:spPr bwMode="auto">
          <a:xfrm>
            <a:off x="973907" y="1762580"/>
            <a:ext cx="74168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ES" alt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La distribución de probabilidad de </a:t>
            </a:r>
            <a:r>
              <a:rPr kumimoji="0" lang="es-ES" altLang="es-CO" sz="2000" dirty="0">
                <a:solidFill>
                  <a:srgbClr val="0070C0"/>
                </a:solidFill>
                <a:latin typeface="Times New Roman" panose="02020603050405020304" pitchFamily="18" charset="0"/>
              </a:rPr>
              <a:t>X = # de caras en 10 lanzamientos</a:t>
            </a:r>
            <a:r>
              <a:rPr kumimoji="0" lang="es-ES" alt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, viene dado por:</a:t>
            </a:r>
            <a:endParaRPr lang="en-US" altLang="es-CO" sz="2000" dirty="0">
              <a:solidFill>
                <a:srgbClr val="0070C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875428"/>
              </p:ext>
            </p:extLst>
          </p:nvPr>
        </p:nvGraphicFramePr>
        <p:xfrm>
          <a:off x="1133942" y="2408911"/>
          <a:ext cx="4025900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5" imgW="2450880" imgH="457200" progId="Equation.3">
                  <p:embed/>
                </p:oleObj>
              </mc:Choice>
              <mc:Fallback>
                <p:oleObj name="Ecuación" r:id="rId5" imgW="2450880" imgH="457200" progId="Equation.3">
                  <p:embed/>
                  <p:pic>
                    <p:nvPicPr>
                      <p:cNvPr id="7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3942" y="2408911"/>
                        <a:ext cx="4025900" cy="750887"/>
                      </a:xfrm>
                      <a:prstGeom prst="rect">
                        <a:avLst/>
                      </a:prstGeom>
                      <a:solidFill>
                        <a:srgbClr val="FFFF00">
                          <a:alpha val="50195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n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680" y="2986367"/>
            <a:ext cx="2022367" cy="3245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1891671"/>
              </p:ext>
            </p:extLst>
          </p:nvPr>
        </p:nvGraphicFramePr>
        <p:xfrm>
          <a:off x="1073712" y="3305296"/>
          <a:ext cx="4746625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8" imgW="2527200" imgH="419040" progId="Equation.3">
                  <p:embed/>
                </p:oleObj>
              </mc:Choice>
              <mc:Fallback>
                <p:oleObj name="Ecuación" r:id="rId8" imgW="2527200" imgH="419040" progId="Equation.3">
                  <p:embed/>
                  <p:pic>
                    <p:nvPicPr>
                      <p:cNvPr id="14341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3712" y="3305296"/>
                        <a:ext cx="4746625" cy="785813"/>
                      </a:xfrm>
                      <a:prstGeom prst="rect">
                        <a:avLst/>
                      </a:prstGeom>
                      <a:solidFill>
                        <a:srgbClr val="FFFF00">
                          <a:alpha val="50195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5403415" y="2257342"/>
            <a:ext cx="3287632" cy="92333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s-CO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20.5% de </a:t>
            </a:r>
            <a:r>
              <a:rPr lang="en-US" altLang="es-CO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probabilidad</a:t>
            </a:r>
            <a:r>
              <a:rPr lang="en-US" altLang="es-CO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altLang="es-CO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obtener</a:t>
            </a:r>
            <a:r>
              <a:rPr lang="en-US" altLang="es-CO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 </a:t>
            </a:r>
            <a:r>
              <a:rPr lang="en-US" altLang="es-CO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caras</a:t>
            </a:r>
            <a:r>
              <a:rPr lang="en-US" altLang="es-CO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 </a:t>
            </a:r>
            <a:r>
              <a:rPr lang="en-US" altLang="es-CO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lanzar</a:t>
            </a:r>
            <a:r>
              <a:rPr lang="en-US" altLang="es-CO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 </a:t>
            </a:r>
            <a:r>
              <a:rPr lang="en-US" altLang="es-CO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veces</a:t>
            </a:r>
            <a:r>
              <a:rPr lang="en-US" altLang="es-CO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s-CO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altLang="es-CO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s-CO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moneda</a:t>
            </a:r>
            <a:endParaRPr lang="en-US" altLang="es-CO" b="1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16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690990" y="146400"/>
            <a:ext cx="8000057" cy="1143000"/>
          </a:xfrm>
        </p:spPr>
        <p:txBody>
          <a:bodyPr>
            <a:normAutofit fontScale="90000"/>
          </a:bodyPr>
          <a:lstStyle/>
          <a:p>
            <a:r>
              <a:rPr lang="es-ES_tradnl" altLang="es-CO" b="1" dirty="0">
                <a:solidFill>
                  <a:srgbClr val="0070C0"/>
                </a:solidFill>
              </a:rPr>
              <a:t>Ejemplo: Distribución Binomial </a:t>
            </a:r>
            <a:r>
              <a:rPr lang="es-ES_tradnl" altLang="es-CO" b="1" i="1" dirty="0">
                <a:solidFill>
                  <a:srgbClr val="0070C0"/>
                </a:solidFill>
              </a:rPr>
              <a:t>B</a:t>
            </a:r>
            <a:r>
              <a:rPr lang="es-ES_tradnl" altLang="es-CO" b="1" dirty="0">
                <a:solidFill>
                  <a:srgbClr val="0070C0"/>
                </a:solidFill>
              </a:rPr>
              <a:t>(</a:t>
            </a:r>
            <a:r>
              <a:rPr lang="es-ES_tradnl" altLang="es-CO" b="1" dirty="0" err="1">
                <a:solidFill>
                  <a:srgbClr val="0070C0"/>
                </a:solidFill>
              </a:rPr>
              <a:t>n,p</a:t>
            </a:r>
            <a:r>
              <a:rPr lang="es-ES_tradnl" altLang="es-CO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89114" name="Rectangle 26"/>
          <p:cNvSpPr>
            <a:spLocks noChangeArrowheads="1"/>
          </p:cNvSpPr>
          <p:nvPr/>
        </p:nvSpPr>
        <p:spPr bwMode="auto">
          <a:xfrm>
            <a:off x="726976" y="1124744"/>
            <a:ext cx="7519577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</a:pPr>
            <a:r>
              <a:rPr lang="es-CO" altLang="es-C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última novela de un autor ha tenido un gran éxito, hasta el punto de que el 80% de los lectores ya la han leído. Un grupo de 5 amigos son aficionados a lectura. ¿Cuál es la probabilidad…?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</a:pPr>
            <a:endParaRPr lang="es-CO" altLang="es-CO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</a:pPr>
            <a:r>
              <a:rPr lang="es-CO" altLang="es-C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A). ¿…de que en el grupo hayan leído la novela 3 personas? 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</a:pPr>
            <a:endParaRPr lang="es-CO" altLang="es-CO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</a:pPr>
            <a:r>
              <a:rPr lang="es-CO" altLang="es-C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B). ¿cómo máximo 3 hayan leído la novela?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</a:pPr>
            <a:endParaRPr lang="es-CO" altLang="es-CO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</a:pPr>
            <a:r>
              <a:rPr lang="es-CO" altLang="es-C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C). ¿… entre dos  y cuatro personas inclusive hayan leído la novela?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</a:pPr>
            <a:r>
              <a:rPr lang="es-CO" altLang="es-C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D). ¿… mínimo 5 personas hayan leído la novela de entre 10 aficionados?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</a:pPr>
            <a:endParaRPr lang="es-CO" altLang="es-CO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</a:pPr>
            <a:r>
              <a:rPr lang="es-CO" altLang="es-C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E). De  100 aficionados a la lectura, ¿Cuántas personas se esperan lean la novela?</a:t>
            </a:r>
          </a:p>
        </p:txBody>
      </p:sp>
    </p:spTree>
    <p:extLst>
      <p:ext uri="{BB962C8B-B14F-4D97-AF65-F5344CB8AC3E}">
        <p14:creationId xmlns:p14="http://schemas.microsoft.com/office/powerpoint/2010/main" val="246968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6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4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4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0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8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690990" y="146400"/>
            <a:ext cx="8000057" cy="1143000"/>
          </a:xfrm>
        </p:spPr>
        <p:txBody>
          <a:bodyPr>
            <a:normAutofit fontScale="90000"/>
          </a:bodyPr>
          <a:lstStyle/>
          <a:p>
            <a:r>
              <a:rPr lang="es-ES_tradnl" altLang="es-CO" b="1" dirty="0">
                <a:solidFill>
                  <a:srgbClr val="0070C0"/>
                </a:solidFill>
              </a:rPr>
              <a:t>Ejemplo: Distribución Binomial </a:t>
            </a:r>
            <a:r>
              <a:rPr lang="es-ES_tradnl" altLang="es-CO" b="1" i="1" dirty="0">
                <a:solidFill>
                  <a:srgbClr val="0070C0"/>
                </a:solidFill>
              </a:rPr>
              <a:t>B</a:t>
            </a:r>
            <a:r>
              <a:rPr lang="es-ES_tradnl" altLang="es-CO" b="1" dirty="0">
                <a:solidFill>
                  <a:srgbClr val="0070C0"/>
                </a:solidFill>
              </a:rPr>
              <a:t>(</a:t>
            </a:r>
            <a:r>
              <a:rPr lang="es-ES_tradnl" altLang="es-CO" b="1" dirty="0" err="1">
                <a:solidFill>
                  <a:srgbClr val="0070C0"/>
                </a:solidFill>
              </a:rPr>
              <a:t>n,p</a:t>
            </a:r>
            <a:r>
              <a:rPr lang="es-ES_tradnl" altLang="es-CO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6" name="Rectangle 26"/>
          <p:cNvSpPr>
            <a:spLocks noChangeArrowheads="1"/>
          </p:cNvSpPr>
          <p:nvPr/>
        </p:nvSpPr>
        <p:spPr bwMode="auto">
          <a:xfrm>
            <a:off x="982618" y="966234"/>
            <a:ext cx="74168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ES" alt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La distribución de probabilidad de </a:t>
            </a:r>
            <a:r>
              <a:rPr kumimoji="0" lang="es-ES" altLang="es-CO" sz="2000" dirty="0">
                <a:solidFill>
                  <a:srgbClr val="0070C0"/>
                </a:solidFill>
                <a:latin typeface="Times New Roman" panose="02020603050405020304" pitchFamily="18" charset="0"/>
              </a:rPr>
              <a:t>X = # de aficionados a la lectura que han leído el libro</a:t>
            </a:r>
            <a:r>
              <a:rPr kumimoji="0" lang="es-ES" alt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, viene dado por:</a:t>
            </a:r>
            <a:endParaRPr lang="en-US" altLang="es-CO" sz="2000" dirty="0">
              <a:solidFill>
                <a:srgbClr val="0070C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4079613"/>
              </p:ext>
            </p:extLst>
          </p:nvPr>
        </p:nvGraphicFramePr>
        <p:xfrm>
          <a:off x="830058" y="2109234"/>
          <a:ext cx="4794010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3" imgW="3377880" imgH="457200" progId="Equation.3">
                  <p:embed/>
                </p:oleObj>
              </mc:Choice>
              <mc:Fallback>
                <p:oleObj name="Ecuación" r:id="rId3" imgW="3377880" imgH="457200" progId="Equation.3">
                  <p:embed/>
                  <p:pic>
                    <p:nvPicPr>
                      <p:cNvPr id="7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058" y="2109234"/>
                        <a:ext cx="4794010" cy="750887"/>
                      </a:xfrm>
                      <a:prstGeom prst="rect">
                        <a:avLst/>
                      </a:prstGeom>
                      <a:solidFill>
                        <a:srgbClr val="FFFF00">
                          <a:alpha val="50195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4580807"/>
              </p:ext>
            </p:extLst>
          </p:nvPr>
        </p:nvGraphicFramePr>
        <p:xfrm>
          <a:off x="830058" y="4130458"/>
          <a:ext cx="4079875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5" imgW="2171520" imgH="419040" progId="Equation.3">
                  <p:embed/>
                </p:oleObj>
              </mc:Choice>
              <mc:Fallback>
                <p:oleObj name="Ecuación" r:id="rId5" imgW="2171520" imgH="419040" progId="Equation.3">
                  <p:embed/>
                  <p:pic>
                    <p:nvPicPr>
                      <p:cNvPr id="9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058" y="4130458"/>
                        <a:ext cx="4079875" cy="785812"/>
                      </a:xfrm>
                      <a:prstGeom prst="rect">
                        <a:avLst/>
                      </a:prstGeom>
                      <a:solidFill>
                        <a:srgbClr val="FFFF00">
                          <a:alpha val="50195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2699792" y="1612565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altLang="es-CO" i="1" dirty="0">
                <a:solidFill>
                  <a:srgbClr val="0070C0"/>
                </a:solidFill>
              </a:rPr>
              <a:t>X≈  B</a:t>
            </a:r>
            <a:r>
              <a:rPr lang="es-ES_tradnl" altLang="es-CO" dirty="0">
                <a:solidFill>
                  <a:srgbClr val="0070C0"/>
                </a:solidFill>
              </a:rPr>
              <a:t>(</a:t>
            </a:r>
            <a:r>
              <a:rPr lang="es-ES_tradnl" altLang="es-CO" dirty="0" err="1">
                <a:solidFill>
                  <a:srgbClr val="0070C0"/>
                </a:solidFill>
              </a:rPr>
              <a:t>n,p</a:t>
            </a:r>
            <a:r>
              <a:rPr lang="es-ES_tradnl" altLang="es-CO" dirty="0">
                <a:solidFill>
                  <a:srgbClr val="0070C0"/>
                </a:solidFill>
              </a:rPr>
              <a:t>) con</a:t>
            </a:r>
            <a:endParaRPr lang="es-CO" dirty="0"/>
          </a:p>
        </p:txBody>
      </p:sp>
      <p:sp>
        <p:nvSpPr>
          <p:cNvPr id="11" name="CuadroTexto 10"/>
          <p:cNvSpPr txBox="1"/>
          <p:nvPr/>
        </p:nvSpPr>
        <p:spPr>
          <a:xfrm>
            <a:off x="561566" y="3172124"/>
            <a:ext cx="4616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altLang="es-CO" i="1" dirty="0">
                <a:solidFill>
                  <a:srgbClr val="0070C0"/>
                </a:solidFill>
              </a:rPr>
              <a:t>A). ¿…de que en el grupo hayan leído la novela 3 personas?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7088" y="1981897"/>
            <a:ext cx="2803959" cy="433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7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690990" y="146400"/>
            <a:ext cx="8000057" cy="1143000"/>
          </a:xfrm>
        </p:spPr>
        <p:txBody>
          <a:bodyPr>
            <a:normAutofit fontScale="90000"/>
          </a:bodyPr>
          <a:lstStyle/>
          <a:p>
            <a:r>
              <a:rPr lang="es-ES_tradnl" altLang="es-CO" b="1" dirty="0">
                <a:solidFill>
                  <a:srgbClr val="0070C0"/>
                </a:solidFill>
              </a:rPr>
              <a:t>Ejemplo: Distribución Binomial </a:t>
            </a:r>
            <a:r>
              <a:rPr lang="es-ES_tradnl" altLang="es-CO" b="1" i="1" dirty="0">
                <a:solidFill>
                  <a:srgbClr val="0070C0"/>
                </a:solidFill>
              </a:rPr>
              <a:t>B</a:t>
            </a:r>
            <a:r>
              <a:rPr lang="es-ES_tradnl" altLang="es-CO" b="1" dirty="0">
                <a:solidFill>
                  <a:srgbClr val="0070C0"/>
                </a:solidFill>
              </a:rPr>
              <a:t>(</a:t>
            </a:r>
            <a:r>
              <a:rPr lang="es-ES_tradnl" altLang="es-CO" b="1" dirty="0" err="1">
                <a:solidFill>
                  <a:srgbClr val="0070C0"/>
                </a:solidFill>
              </a:rPr>
              <a:t>n,p</a:t>
            </a:r>
            <a:r>
              <a:rPr lang="es-ES_tradnl" altLang="es-CO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6" name="Rectangle 26"/>
          <p:cNvSpPr>
            <a:spLocks noChangeArrowheads="1"/>
          </p:cNvSpPr>
          <p:nvPr/>
        </p:nvSpPr>
        <p:spPr bwMode="auto">
          <a:xfrm>
            <a:off x="982618" y="966234"/>
            <a:ext cx="74168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ES" alt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La distribución de probabilidad de </a:t>
            </a:r>
            <a:r>
              <a:rPr kumimoji="0" lang="es-ES" altLang="es-CO" sz="2000" dirty="0">
                <a:solidFill>
                  <a:srgbClr val="0070C0"/>
                </a:solidFill>
                <a:latin typeface="Times New Roman" panose="02020603050405020304" pitchFamily="18" charset="0"/>
              </a:rPr>
              <a:t>X = # de aficionados a la lectura que han leído el libro</a:t>
            </a:r>
            <a:r>
              <a:rPr kumimoji="0" lang="es-ES" alt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, viene dado por:</a:t>
            </a:r>
            <a:endParaRPr lang="en-US" altLang="es-CO" sz="2000" dirty="0">
              <a:solidFill>
                <a:srgbClr val="0070C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4079613"/>
              </p:ext>
            </p:extLst>
          </p:nvPr>
        </p:nvGraphicFramePr>
        <p:xfrm>
          <a:off x="830058" y="2109234"/>
          <a:ext cx="4794010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3" imgW="3377880" imgH="457200" progId="Equation.3">
                  <p:embed/>
                </p:oleObj>
              </mc:Choice>
              <mc:Fallback>
                <p:oleObj name="Ecuación" r:id="rId3" imgW="3377880" imgH="457200" progId="Equation.3">
                  <p:embed/>
                  <p:pic>
                    <p:nvPicPr>
                      <p:cNvPr id="7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058" y="2109234"/>
                        <a:ext cx="4794010" cy="750887"/>
                      </a:xfrm>
                      <a:prstGeom prst="rect">
                        <a:avLst/>
                      </a:prstGeom>
                      <a:solidFill>
                        <a:srgbClr val="FFFF00">
                          <a:alpha val="50195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2318936"/>
              </p:ext>
            </p:extLst>
          </p:nvPr>
        </p:nvGraphicFramePr>
        <p:xfrm>
          <a:off x="581945" y="3864621"/>
          <a:ext cx="5081587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5" imgW="2705040" imgH="431640" progId="Equation.3">
                  <p:embed/>
                </p:oleObj>
              </mc:Choice>
              <mc:Fallback>
                <p:oleObj name="Ecuación" r:id="rId5" imgW="2705040" imgH="431640" progId="Equation.3">
                  <p:embed/>
                  <p:pic>
                    <p:nvPicPr>
                      <p:cNvPr id="9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945" y="3864621"/>
                        <a:ext cx="5081587" cy="809625"/>
                      </a:xfrm>
                      <a:prstGeom prst="rect">
                        <a:avLst/>
                      </a:prstGeom>
                      <a:solidFill>
                        <a:srgbClr val="FFFF00">
                          <a:alpha val="50195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2699792" y="1612565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altLang="es-CO" i="1" dirty="0">
                <a:solidFill>
                  <a:srgbClr val="0070C0"/>
                </a:solidFill>
              </a:rPr>
              <a:t>X≈  B</a:t>
            </a:r>
            <a:r>
              <a:rPr lang="es-ES_tradnl" altLang="es-CO" dirty="0">
                <a:solidFill>
                  <a:srgbClr val="0070C0"/>
                </a:solidFill>
              </a:rPr>
              <a:t>(</a:t>
            </a:r>
            <a:r>
              <a:rPr lang="es-ES_tradnl" altLang="es-CO" dirty="0" err="1">
                <a:solidFill>
                  <a:srgbClr val="0070C0"/>
                </a:solidFill>
              </a:rPr>
              <a:t>n,p</a:t>
            </a:r>
            <a:r>
              <a:rPr lang="es-ES_tradnl" altLang="es-CO" dirty="0">
                <a:solidFill>
                  <a:srgbClr val="0070C0"/>
                </a:solidFill>
              </a:rPr>
              <a:t>) con</a:t>
            </a:r>
            <a:endParaRPr lang="es-CO" dirty="0"/>
          </a:p>
        </p:txBody>
      </p:sp>
      <p:sp>
        <p:nvSpPr>
          <p:cNvPr id="11" name="CuadroTexto 10"/>
          <p:cNvSpPr txBox="1"/>
          <p:nvPr/>
        </p:nvSpPr>
        <p:spPr>
          <a:xfrm>
            <a:off x="561566" y="3172124"/>
            <a:ext cx="4616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altLang="es-CO" i="1" dirty="0">
                <a:solidFill>
                  <a:srgbClr val="0070C0"/>
                </a:solidFill>
              </a:rPr>
              <a:t>B). ¿cómo máximo 3 hayan leído la novela?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536795" y="4943601"/>
            <a:ext cx="1298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altLang="es-CO" i="1" dirty="0">
                <a:solidFill>
                  <a:srgbClr val="0070C0"/>
                </a:solidFill>
              </a:rPr>
              <a:t>0.00032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1864713" y="4927511"/>
            <a:ext cx="1298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altLang="es-CO" i="1" dirty="0">
                <a:solidFill>
                  <a:srgbClr val="0070C0"/>
                </a:solidFill>
              </a:rPr>
              <a:t>0.00640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3138319" y="4927511"/>
            <a:ext cx="1298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altLang="es-CO" i="1" dirty="0">
                <a:solidFill>
                  <a:srgbClr val="0070C0"/>
                </a:solidFill>
              </a:rPr>
              <a:t>0.05120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4456677" y="4927511"/>
            <a:ext cx="1298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altLang="es-CO" i="1" dirty="0">
                <a:solidFill>
                  <a:srgbClr val="0070C0"/>
                </a:solidFill>
              </a:rPr>
              <a:t>0.2048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1656305" y="4935556"/>
            <a:ext cx="42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altLang="es-CO" i="1" dirty="0">
                <a:solidFill>
                  <a:srgbClr val="0070C0"/>
                </a:solidFill>
              </a:rPr>
              <a:t>+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2936161" y="4943601"/>
            <a:ext cx="42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altLang="es-CO" i="1" dirty="0">
                <a:solidFill>
                  <a:srgbClr val="0070C0"/>
                </a:solidFill>
              </a:rPr>
              <a:t>+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4246652" y="4927511"/>
            <a:ext cx="42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altLang="es-CO" i="1" dirty="0">
                <a:solidFill>
                  <a:srgbClr val="0070C0"/>
                </a:solidFill>
              </a:rPr>
              <a:t>+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301296" y="5407548"/>
            <a:ext cx="42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altLang="es-CO" i="1" dirty="0">
                <a:solidFill>
                  <a:srgbClr val="0070C0"/>
                </a:solidFill>
              </a:rPr>
              <a:t>=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301296" y="4927511"/>
            <a:ext cx="42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altLang="es-CO" i="1" dirty="0">
                <a:solidFill>
                  <a:srgbClr val="0070C0"/>
                </a:solidFill>
              </a:rPr>
              <a:t>=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581945" y="5407548"/>
            <a:ext cx="128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altLang="es-CO" i="1" dirty="0">
                <a:solidFill>
                  <a:srgbClr val="0070C0"/>
                </a:solidFill>
              </a:rPr>
              <a:t>0.2672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2989" y="1611046"/>
            <a:ext cx="3059306" cy="486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8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690990" y="146400"/>
            <a:ext cx="8000057" cy="1143000"/>
          </a:xfrm>
        </p:spPr>
        <p:txBody>
          <a:bodyPr>
            <a:normAutofit fontScale="90000"/>
          </a:bodyPr>
          <a:lstStyle/>
          <a:p>
            <a:r>
              <a:rPr lang="es-ES_tradnl" altLang="es-CO" b="1" dirty="0">
                <a:solidFill>
                  <a:srgbClr val="0070C0"/>
                </a:solidFill>
              </a:rPr>
              <a:t>Ejemplo: Distribución Binomial </a:t>
            </a:r>
            <a:r>
              <a:rPr lang="es-ES_tradnl" altLang="es-CO" b="1" i="1" dirty="0">
                <a:solidFill>
                  <a:srgbClr val="0070C0"/>
                </a:solidFill>
              </a:rPr>
              <a:t>B</a:t>
            </a:r>
            <a:r>
              <a:rPr lang="es-ES_tradnl" altLang="es-CO" b="1" dirty="0">
                <a:solidFill>
                  <a:srgbClr val="0070C0"/>
                </a:solidFill>
              </a:rPr>
              <a:t>(</a:t>
            </a:r>
            <a:r>
              <a:rPr lang="es-ES_tradnl" altLang="es-CO" b="1" dirty="0" err="1">
                <a:solidFill>
                  <a:srgbClr val="0070C0"/>
                </a:solidFill>
              </a:rPr>
              <a:t>n,p</a:t>
            </a:r>
            <a:r>
              <a:rPr lang="es-ES_tradnl" altLang="es-CO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6" name="Rectangle 26"/>
          <p:cNvSpPr>
            <a:spLocks noChangeArrowheads="1"/>
          </p:cNvSpPr>
          <p:nvPr/>
        </p:nvSpPr>
        <p:spPr bwMode="auto">
          <a:xfrm>
            <a:off x="982618" y="966234"/>
            <a:ext cx="74168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ES" alt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La distribución de probabilidad de </a:t>
            </a:r>
            <a:r>
              <a:rPr kumimoji="0" lang="es-ES" altLang="es-CO" sz="2000" dirty="0">
                <a:solidFill>
                  <a:srgbClr val="0070C0"/>
                </a:solidFill>
                <a:latin typeface="Times New Roman" panose="02020603050405020304" pitchFamily="18" charset="0"/>
              </a:rPr>
              <a:t>X = # de aficionados a la lectura que han leído el libro</a:t>
            </a:r>
            <a:r>
              <a:rPr kumimoji="0" lang="es-ES" alt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, viene dado por:</a:t>
            </a:r>
            <a:endParaRPr lang="en-US" altLang="es-CO" sz="2000" dirty="0">
              <a:solidFill>
                <a:srgbClr val="0070C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4079613"/>
              </p:ext>
            </p:extLst>
          </p:nvPr>
        </p:nvGraphicFramePr>
        <p:xfrm>
          <a:off x="830058" y="2109234"/>
          <a:ext cx="4794010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3" imgW="3377880" imgH="457200" progId="Equation.3">
                  <p:embed/>
                </p:oleObj>
              </mc:Choice>
              <mc:Fallback>
                <p:oleObj name="Ecuación" r:id="rId3" imgW="3377880" imgH="457200" progId="Equation.3">
                  <p:embed/>
                  <p:pic>
                    <p:nvPicPr>
                      <p:cNvPr id="7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058" y="2109234"/>
                        <a:ext cx="4794010" cy="750887"/>
                      </a:xfrm>
                      <a:prstGeom prst="rect">
                        <a:avLst/>
                      </a:prstGeom>
                      <a:solidFill>
                        <a:srgbClr val="FFFF00">
                          <a:alpha val="50195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0944277"/>
              </p:ext>
            </p:extLst>
          </p:nvPr>
        </p:nvGraphicFramePr>
        <p:xfrm>
          <a:off x="470080" y="3893759"/>
          <a:ext cx="4808091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5" imgW="2984400" imgH="203040" progId="Equation.3">
                  <p:embed/>
                </p:oleObj>
              </mc:Choice>
              <mc:Fallback>
                <p:oleObj name="Ecuación" r:id="rId5" imgW="2984400" imgH="203040" progId="Equation.3">
                  <p:embed/>
                  <p:pic>
                    <p:nvPicPr>
                      <p:cNvPr id="9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080" y="3893759"/>
                        <a:ext cx="4808091" cy="381000"/>
                      </a:xfrm>
                      <a:prstGeom prst="rect">
                        <a:avLst/>
                      </a:prstGeom>
                      <a:solidFill>
                        <a:srgbClr val="FFFF00">
                          <a:alpha val="50195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2699792" y="1612565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altLang="es-CO" i="1" dirty="0">
                <a:solidFill>
                  <a:srgbClr val="0070C0"/>
                </a:solidFill>
              </a:rPr>
              <a:t>X≈  B</a:t>
            </a:r>
            <a:r>
              <a:rPr lang="es-ES_tradnl" altLang="es-CO" dirty="0">
                <a:solidFill>
                  <a:srgbClr val="0070C0"/>
                </a:solidFill>
              </a:rPr>
              <a:t>(</a:t>
            </a:r>
            <a:r>
              <a:rPr lang="es-ES_tradnl" altLang="es-CO" dirty="0" err="1">
                <a:solidFill>
                  <a:srgbClr val="0070C0"/>
                </a:solidFill>
              </a:rPr>
              <a:t>n,p</a:t>
            </a:r>
            <a:r>
              <a:rPr lang="es-ES_tradnl" altLang="es-CO" dirty="0">
                <a:solidFill>
                  <a:srgbClr val="0070C0"/>
                </a:solidFill>
              </a:rPr>
              <a:t>) con</a:t>
            </a:r>
            <a:endParaRPr lang="es-CO" dirty="0"/>
          </a:p>
        </p:txBody>
      </p:sp>
      <p:sp>
        <p:nvSpPr>
          <p:cNvPr id="11" name="CuadroTexto 10"/>
          <p:cNvSpPr txBox="1"/>
          <p:nvPr/>
        </p:nvSpPr>
        <p:spPr>
          <a:xfrm>
            <a:off x="498896" y="2986397"/>
            <a:ext cx="8105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altLang="es-CO" i="1" dirty="0">
                <a:solidFill>
                  <a:srgbClr val="0070C0"/>
                </a:solidFill>
              </a:rPr>
              <a:t>C). ¿… entre dos  </a:t>
            </a:r>
            <a:r>
              <a:rPr lang="es-CO" altLang="es-CO" i="1">
                <a:solidFill>
                  <a:srgbClr val="0070C0"/>
                </a:solidFill>
              </a:rPr>
              <a:t>y cuatro </a:t>
            </a:r>
            <a:r>
              <a:rPr lang="es-CO" altLang="es-CO" i="1" dirty="0">
                <a:solidFill>
                  <a:srgbClr val="0070C0"/>
                </a:solidFill>
              </a:rPr>
              <a:t>personas inclusive hayan leído la novela?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750733" y="4551296"/>
            <a:ext cx="1298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altLang="es-CO" i="1" dirty="0">
                <a:solidFill>
                  <a:srgbClr val="0070C0"/>
                </a:solidFill>
              </a:rPr>
              <a:t>0.05120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2398829" y="4551296"/>
            <a:ext cx="1298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altLang="es-CO" i="1" dirty="0">
                <a:solidFill>
                  <a:srgbClr val="0070C0"/>
                </a:solidFill>
              </a:rPr>
              <a:t>0.2048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1978779" y="4528056"/>
            <a:ext cx="42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altLang="es-CO" i="1" dirty="0">
                <a:solidFill>
                  <a:srgbClr val="0070C0"/>
                </a:solidFill>
              </a:rPr>
              <a:t>+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3422214" y="4534885"/>
            <a:ext cx="42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altLang="es-CO" i="1" dirty="0">
                <a:solidFill>
                  <a:srgbClr val="0070C0"/>
                </a:solidFill>
              </a:rPr>
              <a:t>+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450294" y="4533326"/>
            <a:ext cx="42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altLang="es-CO" i="1" dirty="0">
                <a:solidFill>
                  <a:srgbClr val="0070C0"/>
                </a:solidFill>
              </a:rPr>
              <a:t>=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3775214" y="4551296"/>
            <a:ext cx="128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altLang="es-CO" i="1" dirty="0">
                <a:solidFill>
                  <a:srgbClr val="0070C0"/>
                </a:solidFill>
              </a:rPr>
              <a:t>0.4096</a:t>
            </a:r>
          </a:p>
        </p:txBody>
      </p:sp>
      <p:graphicFrame>
        <p:nvGraphicFramePr>
          <p:cNvPr id="21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2500339"/>
              </p:ext>
            </p:extLst>
          </p:nvPr>
        </p:nvGraphicFramePr>
        <p:xfrm>
          <a:off x="762000" y="5589588"/>
          <a:ext cx="422275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7" imgW="2247840" imgH="406080" progId="Equation.3">
                  <p:embed/>
                </p:oleObj>
              </mc:Choice>
              <mc:Fallback>
                <p:oleObj name="Ecuación" r:id="rId7" imgW="2247840" imgH="406080" progId="Equation.3">
                  <p:embed/>
                  <p:pic>
                    <p:nvPicPr>
                      <p:cNvPr id="9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5589588"/>
                        <a:ext cx="4222750" cy="762000"/>
                      </a:xfrm>
                      <a:prstGeom prst="rect">
                        <a:avLst/>
                      </a:prstGeom>
                      <a:solidFill>
                        <a:srgbClr val="FFFF00">
                          <a:alpha val="50195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CuadroTexto 15"/>
          <p:cNvSpPr txBox="1"/>
          <p:nvPr/>
        </p:nvSpPr>
        <p:spPr>
          <a:xfrm>
            <a:off x="498896" y="4994529"/>
            <a:ext cx="128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altLang="es-CO" i="1" dirty="0">
                <a:solidFill>
                  <a:srgbClr val="0070C0"/>
                </a:solidFill>
              </a:rPr>
              <a:t>=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919363" y="4987418"/>
            <a:ext cx="128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altLang="es-CO" i="1" dirty="0">
                <a:solidFill>
                  <a:srgbClr val="0070C0"/>
                </a:solidFill>
              </a:rPr>
              <a:t>0,6656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2359" y="3736801"/>
            <a:ext cx="3528392" cy="2515456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5E7DEE08-09F1-4A40-B292-276995FF2C26}"/>
              </a:ext>
            </a:extLst>
          </p:cNvPr>
          <p:cNvSpPr txBox="1"/>
          <p:nvPr/>
        </p:nvSpPr>
        <p:spPr>
          <a:xfrm>
            <a:off x="5546102" y="1376151"/>
            <a:ext cx="35283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&gt; sum(</a:t>
            </a:r>
            <a:r>
              <a:rPr lang="es-CO" dirty="0" err="1"/>
              <a:t>dbinom</a:t>
            </a:r>
            <a:r>
              <a:rPr lang="es-CO" dirty="0"/>
              <a:t>(2:4,5,0.8))</a:t>
            </a:r>
          </a:p>
          <a:p>
            <a:r>
              <a:rPr lang="es-CO" dirty="0"/>
              <a:t>[1] 0.6656</a:t>
            </a:r>
          </a:p>
        </p:txBody>
      </p:sp>
    </p:spTree>
    <p:extLst>
      <p:ext uri="{BB962C8B-B14F-4D97-AF65-F5344CB8AC3E}">
        <p14:creationId xmlns:p14="http://schemas.microsoft.com/office/powerpoint/2010/main" val="293527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7" grpId="0"/>
      <p:bldP spid="18" grpId="0"/>
      <p:bldP spid="19" grpId="0"/>
      <p:bldP spid="20" grpId="0"/>
      <p:bldP spid="16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690990" y="146400"/>
            <a:ext cx="8000057" cy="1143000"/>
          </a:xfrm>
        </p:spPr>
        <p:txBody>
          <a:bodyPr>
            <a:normAutofit fontScale="90000"/>
          </a:bodyPr>
          <a:lstStyle/>
          <a:p>
            <a:r>
              <a:rPr lang="es-ES_tradnl" altLang="es-CO" b="1" dirty="0">
                <a:solidFill>
                  <a:srgbClr val="0070C0"/>
                </a:solidFill>
              </a:rPr>
              <a:t>Ejemplo: Distribución Binomial </a:t>
            </a:r>
            <a:r>
              <a:rPr lang="es-ES_tradnl" altLang="es-CO" b="1" i="1" dirty="0">
                <a:solidFill>
                  <a:srgbClr val="0070C0"/>
                </a:solidFill>
              </a:rPr>
              <a:t>B</a:t>
            </a:r>
            <a:r>
              <a:rPr lang="es-ES_tradnl" altLang="es-CO" b="1" dirty="0">
                <a:solidFill>
                  <a:srgbClr val="0070C0"/>
                </a:solidFill>
              </a:rPr>
              <a:t>(</a:t>
            </a:r>
            <a:r>
              <a:rPr lang="es-ES_tradnl" altLang="es-CO" b="1" dirty="0" err="1">
                <a:solidFill>
                  <a:srgbClr val="0070C0"/>
                </a:solidFill>
              </a:rPr>
              <a:t>n,p</a:t>
            </a:r>
            <a:r>
              <a:rPr lang="es-ES_tradnl" altLang="es-CO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6" name="Rectangle 26"/>
          <p:cNvSpPr>
            <a:spLocks noChangeArrowheads="1"/>
          </p:cNvSpPr>
          <p:nvPr/>
        </p:nvSpPr>
        <p:spPr bwMode="auto">
          <a:xfrm>
            <a:off x="982618" y="966234"/>
            <a:ext cx="74168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ES" alt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La distribución de probabilidad de </a:t>
            </a:r>
            <a:r>
              <a:rPr kumimoji="0" lang="es-ES" altLang="es-CO" sz="2000" dirty="0">
                <a:solidFill>
                  <a:srgbClr val="0070C0"/>
                </a:solidFill>
                <a:latin typeface="Times New Roman" panose="02020603050405020304" pitchFamily="18" charset="0"/>
              </a:rPr>
              <a:t>X = # de aficionados a la lectura que han leído el libro</a:t>
            </a:r>
            <a:r>
              <a:rPr kumimoji="0" lang="es-ES" alt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, viene dado por:</a:t>
            </a:r>
            <a:endParaRPr lang="en-US" altLang="es-CO" sz="2000" dirty="0">
              <a:solidFill>
                <a:srgbClr val="0070C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7248787"/>
              </p:ext>
            </p:extLst>
          </p:nvPr>
        </p:nvGraphicFramePr>
        <p:xfrm>
          <a:off x="847725" y="2109788"/>
          <a:ext cx="4757738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3" imgW="3352680" imgH="457200" progId="Equation.3">
                  <p:embed/>
                </p:oleObj>
              </mc:Choice>
              <mc:Fallback>
                <p:oleObj name="Ecuación" r:id="rId3" imgW="3352680" imgH="457200" progId="Equation.3">
                  <p:embed/>
                  <p:pic>
                    <p:nvPicPr>
                      <p:cNvPr id="7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7725" y="2109788"/>
                        <a:ext cx="4757738" cy="750887"/>
                      </a:xfrm>
                      <a:prstGeom prst="rect">
                        <a:avLst/>
                      </a:prstGeom>
                      <a:solidFill>
                        <a:srgbClr val="FFFF00">
                          <a:alpha val="50195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2699792" y="1612565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altLang="es-CO" i="1" dirty="0">
                <a:solidFill>
                  <a:srgbClr val="0070C0"/>
                </a:solidFill>
              </a:rPr>
              <a:t>X≈  B</a:t>
            </a:r>
            <a:r>
              <a:rPr lang="es-ES_tradnl" altLang="es-CO" dirty="0">
                <a:solidFill>
                  <a:srgbClr val="0070C0"/>
                </a:solidFill>
              </a:rPr>
              <a:t>(</a:t>
            </a:r>
            <a:r>
              <a:rPr lang="es-ES_tradnl" altLang="es-CO" dirty="0" err="1">
                <a:solidFill>
                  <a:srgbClr val="0070C0"/>
                </a:solidFill>
              </a:rPr>
              <a:t>n,p</a:t>
            </a:r>
            <a:r>
              <a:rPr lang="es-ES_tradnl" altLang="es-CO" dirty="0">
                <a:solidFill>
                  <a:srgbClr val="0070C0"/>
                </a:solidFill>
              </a:rPr>
              <a:t>) con</a:t>
            </a:r>
            <a:endParaRPr lang="es-CO" dirty="0"/>
          </a:p>
        </p:txBody>
      </p:sp>
      <p:sp>
        <p:nvSpPr>
          <p:cNvPr id="11" name="CuadroTexto 10"/>
          <p:cNvSpPr txBox="1"/>
          <p:nvPr/>
        </p:nvSpPr>
        <p:spPr>
          <a:xfrm>
            <a:off x="498896" y="2986397"/>
            <a:ext cx="4874530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</a:pPr>
            <a:r>
              <a:rPr lang="es-CO" altLang="es-CO" i="1" dirty="0">
                <a:solidFill>
                  <a:srgbClr val="0070C0"/>
                </a:solidFill>
              </a:rPr>
              <a:t>D). ¿… mínimo 5 personas hayan leído la novela de entre 10 aficionados?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6049" y="3952349"/>
            <a:ext cx="3524250" cy="1295400"/>
          </a:xfrm>
          <a:prstGeom prst="rect">
            <a:avLst/>
          </a:prstGeom>
        </p:spPr>
      </p:pic>
      <p:graphicFrame>
        <p:nvGraphicFramePr>
          <p:cNvPr id="8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8670473"/>
              </p:ext>
            </p:extLst>
          </p:nvPr>
        </p:nvGraphicFramePr>
        <p:xfrm>
          <a:off x="690990" y="3974301"/>
          <a:ext cx="3989387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6" imgW="2476440" imgH="736560" progId="Equation.3">
                  <p:embed/>
                </p:oleObj>
              </mc:Choice>
              <mc:Fallback>
                <p:oleObj name="Ecuación" r:id="rId6" imgW="2476440" imgH="736560" progId="Equation.3">
                  <p:embed/>
                  <p:pic>
                    <p:nvPicPr>
                      <p:cNvPr id="9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990" y="3974301"/>
                        <a:ext cx="3989387" cy="1381125"/>
                      </a:xfrm>
                      <a:prstGeom prst="rect">
                        <a:avLst/>
                      </a:prstGeom>
                      <a:solidFill>
                        <a:srgbClr val="FFFF00">
                          <a:alpha val="50195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3">
            <a:extLst>
              <a:ext uri="{FF2B5EF4-FFF2-40B4-BE49-F238E27FC236}">
                <a16:creationId xmlns:a16="http://schemas.microsoft.com/office/drawing/2014/main" id="{01C03104-8FFF-400E-9D15-7B4E69BD9E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192" y="5683665"/>
            <a:ext cx="1944216" cy="5539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 sum(</a:t>
            </a:r>
            <a:r>
              <a:rPr kumimoji="0" lang="es-CO" altLang="es-CO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dbinom</a:t>
            </a:r>
            <a:r>
              <a:rPr kumimoji="0" lang="es-CO" altLang="es-CO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(5:10,10,0.8)) </a:t>
            </a:r>
            <a:r>
              <a:rPr kumimoji="0" lang="es-CO" altLang="es-CO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[1] 0.9936306</a:t>
            </a:r>
            <a:r>
              <a:rPr kumimoji="0" lang="es-CO" altLang="es-CO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CO" altLang="es-CO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55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690990" y="146400"/>
            <a:ext cx="8000057" cy="1143000"/>
          </a:xfrm>
        </p:spPr>
        <p:txBody>
          <a:bodyPr>
            <a:normAutofit fontScale="90000"/>
          </a:bodyPr>
          <a:lstStyle/>
          <a:p>
            <a:r>
              <a:rPr lang="es-ES_tradnl" altLang="es-CO" b="1" dirty="0">
                <a:solidFill>
                  <a:srgbClr val="0070C0"/>
                </a:solidFill>
              </a:rPr>
              <a:t>Ejemplo: Distribución Binomial </a:t>
            </a:r>
            <a:r>
              <a:rPr lang="es-ES_tradnl" altLang="es-CO" b="1" i="1" dirty="0">
                <a:solidFill>
                  <a:srgbClr val="0070C0"/>
                </a:solidFill>
              </a:rPr>
              <a:t>B</a:t>
            </a:r>
            <a:r>
              <a:rPr lang="es-ES_tradnl" altLang="es-CO" b="1" dirty="0">
                <a:solidFill>
                  <a:srgbClr val="0070C0"/>
                </a:solidFill>
              </a:rPr>
              <a:t>(</a:t>
            </a:r>
            <a:r>
              <a:rPr lang="es-ES_tradnl" altLang="es-CO" b="1" dirty="0" err="1">
                <a:solidFill>
                  <a:srgbClr val="0070C0"/>
                </a:solidFill>
              </a:rPr>
              <a:t>n,p</a:t>
            </a:r>
            <a:r>
              <a:rPr lang="es-ES_tradnl" altLang="es-CO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6" name="Rectangle 26"/>
          <p:cNvSpPr>
            <a:spLocks noChangeArrowheads="1"/>
          </p:cNvSpPr>
          <p:nvPr/>
        </p:nvSpPr>
        <p:spPr bwMode="auto">
          <a:xfrm>
            <a:off x="982618" y="966234"/>
            <a:ext cx="74168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ES" alt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La distribución de probabilidad de </a:t>
            </a:r>
            <a:r>
              <a:rPr kumimoji="0" lang="es-ES" altLang="es-CO" sz="2000" dirty="0">
                <a:solidFill>
                  <a:srgbClr val="0070C0"/>
                </a:solidFill>
                <a:latin typeface="Times New Roman" panose="02020603050405020304" pitchFamily="18" charset="0"/>
              </a:rPr>
              <a:t>X = # de aficionados a la lectura que han leído el libro</a:t>
            </a:r>
            <a:r>
              <a:rPr kumimoji="0" lang="es-ES" alt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, viene dado por:</a:t>
            </a:r>
            <a:endParaRPr lang="en-US" altLang="es-CO" sz="2000" dirty="0">
              <a:solidFill>
                <a:srgbClr val="0070C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7353940"/>
              </p:ext>
            </p:extLst>
          </p:nvPr>
        </p:nvGraphicFramePr>
        <p:xfrm>
          <a:off x="703263" y="2109788"/>
          <a:ext cx="5046662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3" imgW="3555720" imgH="457200" progId="Equation.3">
                  <p:embed/>
                </p:oleObj>
              </mc:Choice>
              <mc:Fallback>
                <p:oleObj name="Ecuación" r:id="rId3" imgW="3555720" imgH="457200" progId="Equation.3">
                  <p:embed/>
                  <p:pic>
                    <p:nvPicPr>
                      <p:cNvPr id="7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263" y="2109788"/>
                        <a:ext cx="5046662" cy="750887"/>
                      </a:xfrm>
                      <a:prstGeom prst="rect">
                        <a:avLst/>
                      </a:prstGeom>
                      <a:solidFill>
                        <a:srgbClr val="FFFF00">
                          <a:alpha val="50195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2699792" y="1612565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altLang="es-CO" i="1" dirty="0">
                <a:solidFill>
                  <a:srgbClr val="0070C0"/>
                </a:solidFill>
              </a:rPr>
              <a:t>X≈  B</a:t>
            </a:r>
            <a:r>
              <a:rPr lang="es-ES_tradnl" altLang="es-CO" dirty="0">
                <a:solidFill>
                  <a:srgbClr val="0070C0"/>
                </a:solidFill>
              </a:rPr>
              <a:t>(</a:t>
            </a:r>
            <a:r>
              <a:rPr lang="es-ES_tradnl" altLang="es-CO" dirty="0" err="1">
                <a:solidFill>
                  <a:srgbClr val="0070C0"/>
                </a:solidFill>
              </a:rPr>
              <a:t>n,p</a:t>
            </a:r>
            <a:r>
              <a:rPr lang="es-ES_tradnl" altLang="es-CO" dirty="0">
                <a:solidFill>
                  <a:srgbClr val="0070C0"/>
                </a:solidFill>
              </a:rPr>
              <a:t>) con</a:t>
            </a:r>
            <a:endParaRPr lang="es-CO" dirty="0"/>
          </a:p>
        </p:txBody>
      </p:sp>
      <p:sp>
        <p:nvSpPr>
          <p:cNvPr id="11" name="CuadroTexto 10"/>
          <p:cNvSpPr txBox="1"/>
          <p:nvPr/>
        </p:nvSpPr>
        <p:spPr>
          <a:xfrm>
            <a:off x="498896" y="2986397"/>
            <a:ext cx="4874530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</a:pPr>
            <a:r>
              <a:rPr lang="es-CO" altLang="es-CO" i="1" dirty="0">
                <a:solidFill>
                  <a:srgbClr val="0070C0"/>
                </a:solidFill>
              </a:rPr>
              <a:t>E). De  100 aficionados a la lectura, ¿Cuántas personas se esperan lean la novela?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26"/>
              <p:cNvSpPr>
                <a:spLocks noChangeArrowheads="1"/>
              </p:cNvSpPr>
              <p:nvPr/>
            </p:nvSpPr>
            <p:spPr bwMode="auto">
              <a:xfrm>
                <a:off x="544658" y="4005064"/>
                <a:ext cx="4146360" cy="11141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ES" altLang="es-CO" sz="200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Valor Esperado, </a:t>
                </a:r>
                <a:endParaRPr kumimoji="0" lang="es-CO" altLang="es-CO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kumimoji="0" lang="es-ES" altLang="es-CO" sz="2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kumimoji="0" lang="es-CO" altLang="es-CO" sz="2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0" lang="es-ES" altLang="es-CO" sz="200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E{X} = </a:t>
                </a:r>
                <a:r>
                  <a:rPr kumimoji="0" lang="es-ES" altLang="es-CO" sz="2000" dirty="0" err="1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np</a:t>
                </a:r>
                <a:r>
                  <a:rPr kumimoji="0" lang="es-ES" altLang="es-CO" sz="200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 = 100*(0.8) = 80</a:t>
                </a:r>
              </a:p>
              <a:p>
                <a:pPr lvl="1"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</a:pPr>
                <a:endParaRPr lang="en-US" altLang="es-CO" sz="2400" dirty="0">
                  <a:solidFill>
                    <a:srgbClr val="0070C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4658" y="4005064"/>
                <a:ext cx="4146360" cy="1114151"/>
              </a:xfrm>
              <a:prstGeom prst="rect">
                <a:avLst/>
              </a:prstGeom>
              <a:blipFill>
                <a:blip r:embed="rId6"/>
                <a:stretch>
                  <a:fillRect l="-441" t="-546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1738" y="4005064"/>
            <a:ext cx="2880320" cy="19614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6"/>
              <p:cNvSpPr>
                <a:spLocks noChangeArrowheads="1"/>
              </p:cNvSpPr>
              <p:nvPr/>
            </p:nvSpPr>
            <p:spPr bwMode="auto">
              <a:xfrm>
                <a:off x="544658" y="5089082"/>
                <a:ext cx="4146360" cy="8690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ES" altLang="es-CO" sz="200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Coeficiente de variación, </a:t>
                </a:r>
                <a:endParaRPr kumimoji="0" lang="es-CO" altLang="es-CO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altLang="es-CO" sz="20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C.V</a:t>
                </a:r>
                <a14:m>
                  <m:oMath xmlns:m="http://schemas.openxmlformats.org/officeDocument/2006/math">
                    <m:r>
                      <a:rPr kumimoji="0" lang="es-CO" altLang="es-CO" sz="2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s-CO" altLang="es-CO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s-CO" altLang="es-CO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num>
                      <m:den>
                        <m:r>
                          <a:rPr kumimoji="0" lang="es-CO" altLang="es-CO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den>
                    </m:f>
                  </m:oMath>
                </a14:m>
                <a:r>
                  <a:rPr lang="en-US" altLang="es-CO" sz="200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*100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s-CO" altLang="es-CO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s-CO" altLang="es-CO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num>
                      <m:den>
                        <m:r>
                          <a:rPr kumimoji="0" lang="es-CO" altLang="es-CO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𝟖𝟎</m:t>
                        </m:r>
                      </m:den>
                    </m:f>
                  </m:oMath>
                </a14:m>
                <a:r>
                  <a:rPr lang="en-US" altLang="es-CO" sz="200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*100 =5%  </a:t>
                </a:r>
              </a:p>
            </p:txBody>
          </p:sp>
        </mc:Choice>
        <mc:Fallback xmlns="">
          <p:sp>
            <p:nvSpPr>
              <p:cNvPr id="9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4658" y="5089082"/>
                <a:ext cx="4146360" cy="869084"/>
              </a:xfrm>
              <a:prstGeom prst="rect">
                <a:avLst/>
              </a:prstGeom>
              <a:blipFill>
                <a:blip r:embed="rId8"/>
                <a:stretch>
                  <a:fillRect l="-441" t="-6338" b="-422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608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ítulo 1">
            <a:extLst>
              <a:ext uri="{FF2B5EF4-FFF2-40B4-BE49-F238E27FC236}">
                <a16:creationId xmlns:a16="http://schemas.microsoft.com/office/drawing/2014/main" id="{5CCD1439-77E7-AB91-B977-A19A7B4FFD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512" y="2492896"/>
            <a:ext cx="3792537" cy="1325563"/>
          </a:xfrm>
        </p:spPr>
        <p:txBody>
          <a:bodyPr>
            <a:normAutofit fontScale="90000"/>
          </a:bodyPr>
          <a:lstStyle/>
          <a:p>
            <a:r>
              <a:rPr lang="es-ES"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Playbill" panose="040506030A0602020202" pitchFamily="82" charset="0"/>
              </a:rPr>
              <a:t>Capítulo 5. </a:t>
            </a:r>
            <a:r>
              <a:rPr lang="en-US" altLang="es-CO"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Playbill" panose="040506030A0602020202" pitchFamily="82" charset="0"/>
              </a:rPr>
              <a:t>Variables </a:t>
            </a:r>
            <a:r>
              <a:rPr lang="en-US" altLang="es-CO" sz="48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Playbill" panose="040506030A0602020202" pitchFamily="82" charset="0"/>
              </a:rPr>
              <a:t>aleatorias</a:t>
            </a:r>
            <a:r>
              <a:rPr lang="en-US" altLang="es-CO"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Playbill" panose="040506030A0602020202" pitchFamily="82" charset="0"/>
              </a:rPr>
              <a:t> </a:t>
            </a:r>
            <a:r>
              <a:rPr lang="en-US" altLang="es-CO" sz="48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Playbill" panose="040506030A0602020202" pitchFamily="82" charset="0"/>
              </a:rPr>
              <a:t>discretas</a:t>
            </a:r>
            <a:r>
              <a:rPr lang="en-US" altLang="es-CO"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Playbill" panose="040506030A0602020202" pitchFamily="82" charset="0"/>
              </a:rPr>
              <a:t> y </a:t>
            </a:r>
            <a:r>
              <a:rPr lang="en-US" altLang="es-CO" sz="48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Playbill" panose="040506030A0602020202" pitchFamily="82" charset="0"/>
              </a:rPr>
              <a:t>Distribuciones</a:t>
            </a:r>
            <a:r>
              <a:rPr lang="en-US" altLang="es-CO"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Playbill" panose="040506030A0602020202" pitchFamily="82" charset="0"/>
              </a:rPr>
              <a:t> de </a:t>
            </a:r>
            <a:r>
              <a:rPr lang="en-US" altLang="es-CO" sz="48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Playbill" panose="040506030A0602020202" pitchFamily="82" charset="0"/>
              </a:rPr>
              <a:t>Probabilidad</a:t>
            </a:r>
            <a:br>
              <a:rPr lang="en-US" altLang="es-CO"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Playbill" panose="040506030A0602020202" pitchFamily="82" charset="0"/>
              </a:rPr>
            </a:br>
            <a:br>
              <a:rPr lang="es-ES" altLang="es-CO" dirty="0"/>
            </a:br>
            <a:endParaRPr lang="es-CO" altLang="es-CO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ES_tradnl" altLang="es-CO" b="1" dirty="0">
                <a:solidFill>
                  <a:srgbClr val="0070C0"/>
                </a:solidFill>
              </a:rPr>
              <a:t>Principales Distribuciones Discretas</a:t>
            </a:r>
          </a:p>
        </p:txBody>
      </p:sp>
      <p:sp>
        <p:nvSpPr>
          <p:cNvPr id="39943" name="Rectangle 7"/>
          <p:cNvSpPr>
            <a:spLocks noChangeArrowheads="1"/>
          </p:cNvSpPr>
          <p:nvPr/>
        </p:nvSpPr>
        <p:spPr bwMode="auto">
          <a:xfrm>
            <a:off x="683568" y="1189121"/>
            <a:ext cx="75930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s-CO" altLang="es-CO" dirty="0">
                <a:latin typeface="Times New Roman" panose="02020603050405020304" pitchFamily="18" charset="0"/>
              </a:rPr>
              <a:t>En lo que sigue del curso, estudiaremos algunas de las distribuciones de variables discretas más comunes:</a:t>
            </a:r>
          </a:p>
        </p:txBody>
      </p:sp>
      <p:sp>
        <p:nvSpPr>
          <p:cNvPr id="20" name="Abrir llave 19"/>
          <p:cNvSpPr/>
          <p:nvPr/>
        </p:nvSpPr>
        <p:spPr>
          <a:xfrm>
            <a:off x="4067944" y="2100627"/>
            <a:ext cx="1512168" cy="4104456"/>
          </a:xfrm>
          <a:prstGeom prst="leftBrace">
            <a:avLst/>
          </a:prstGeom>
          <a:solidFill>
            <a:srgbClr val="0066FF"/>
          </a:solidFill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_s39947"/>
          <p:cNvSpPr>
            <a:spLocks noChangeArrowheads="1"/>
          </p:cNvSpPr>
          <p:nvPr/>
        </p:nvSpPr>
        <p:spPr bwMode="auto">
          <a:xfrm>
            <a:off x="5580114" y="1835452"/>
            <a:ext cx="2485065" cy="519705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8575">
            <a:solidFill>
              <a:schemeClr val="hlink"/>
            </a:solidFill>
            <a:round/>
            <a:headEnd/>
            <a:tailEnd/>
          </a:ln>
        </p:spPr>
        <p:txBody>
          <a:bodyPr vert="horz" wrap="none" lIns="43604" tIns="21804" rIns="43604" bIns="21804" numCol="1" anchor="ctr" anchorCtr="0" compatLnSpc="1">
            <a:prstTxWarp prst="textNoShape">
              <a:avLst/>
            </a:prstTxWarp>
          </a:bodyPr>
          <a:lstStyle>
            <a:lvl1pPr marL="4572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457200" marR="0" lvl="0" indent="-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s-ES" altLang="es-CO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Bernouilli</a:t>
            </a:r>
            <a:r>
              <a:rPr kumimoji="1" lang="es-ES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 Be(p)</a:t>
            </a:r>
          </a:p>
        </p:txBody>
      </p:sp>
      <p:sp>
        <p:nvSpPr>
          <p:cNvPr id="33" name="_s39948"/>
          <p:cNvSpPr>
            <a:spLocks noChangeArrowheads="1"/>
          </p:cNvSpPr>
          <p:nvPr/>
        </p:nvSpPr>
        <p:spPr bwMode="auto">
          <a:xfrm>
            <a:off x="5580111" y="2620332"/>
            <a:ext cx="2485065" cy="604912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8575">
            <a:solidFill>
              <a:schemeClr val="hlink"/>
            </a:solidFill>
            <a:round/>
            <a:headEnd/>
            <a:tailEnd/>
          </a:ln>
        </p:spPr>
        <p:txBody>
          <a:bodyPr vert="horz" wrap="none" lIns="43604" tIns="21804" rIns="43604" bIns="21804" numCol="1" anchor="ctr" anchorCtr="0" compatLnSpc="1">
            <a:prstTxWarp prst="textNoShape">
              <a:avLst/>
            </a:prstTxWarp>
          </a:bodyPr>
          <a:lstStyle>
            <a:lvl1pPr marL="4572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457200" marR="0" lvl="0" indent="-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s-ES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Binomial B(</a:t>
            </a:r>
            <a:r>
              <a:rPr kumimoji="1" lang="es-ES" altLang="es-CO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n,p</a:t>
            </a:r>
            <a:r>
              <a:rPr kumimoji="1" lang="es-ES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)</a:t>
            </a:r>
          </a:p>
        </p:txBody>
      </p:sp>
      <p:sp>
        <p:nvSpPr>
          <p:cNvPr id="34" name="_s39949"/>
          <p:cNvSpPr>
            <a:spLocks noChangeArrowheads="1"/>
          </p:cNvSpPr>
          <p:nvPr/>
        </p:nvSpPr>
        <p:spPr bwMode="auto">
          <a:xfrm>
            <a:off x="5580112" y="3490419"/>
            <a:ext cx="2485065" cy="568588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8575">
            <a:solidFill>
              <a:schemeClr val="hlink"/>
            </a:solidFill>
            <a:round/>
            <a:headEnd/>
            <a:tailEnd/>
          </a:ln>
        </p:spPr>
        <p:txBody>
          <a:bodyPr vert="horz" wrap="none" lIns="43604" tIns="21804" rIns="43604" bIns="21804" numCol="1" anchor="ctr" anchorCtr="0" compatLnSpc="1">
            <a:prstTxWarp prst="textNoShape">
              <a:avLst/>
            </a:prstTxWarp>
          </a:bodyPr>
          <a:lstStyle/>
          <a:p>
            <a:pPr marL="457200" indent="-457200" algn="ctr"/>
            <a:r>
              <a:rPr lang="es-ES" altLang="es-CO" dirty="0"/>
              <a:t>Poisson P(</a:t>
            </a:r>
            <a:r>
              <a:rPr lang="es-ES" altLang="es-CO" dirty="0">
                <a:sym typeface="Symbol" panose="05050102010706020507" pitchFamily="18" charset="2"/>
              </a:rPr>
              <a:t>)</a:t>
            </a:r>
          </a:p>
        </p:txBody>
      </p:sp>
      <p:sp>
        <p:nvSpPr>
          <p:cNvPr id="35" name="_s39954"/>
          <p:cNvSpPr>
            <a:spLocks noChangeArrowheads="1"/>
          </p:cNvSpPr>
          <p:nvPr/>
        </p:nvSpPr>
        <p:spPr bwMode="auto">
          <a:xfrm>
            <a:off x="5580112" y="5106311"/>
            <a:ext cx="2485065" cy="550327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8575">
            <a:solidFill>
              <a:schemeClr val="hlink"/>
            </a:solidFill>
            <a:round/>
            <a:headEnd/>
            <a:tailEnd/>
          </a:ln>
        </p:spPr>
        <p:txBody>
          <a:bodyPr vert="horz" wrap="none" lIns="43604" tIns="21804" rIns="43604" bIns="21804" numCol="1" anchor="ctr" anchorCtr="0" compatLnSpc="1">
            <a:prstTxWarp prst="textNoShape">
              <a:avLst/>
            </a:prstTxWarp>
          </a:bodyPr>
          <a:lstStyle/>
          <a:p>
            <a:pPr marL="457200" indent="-457200" algn="ctr"/>
            <a:r>
              <a:rPr lang="es-ES" altLang="es-CO" dirty="0"/>
              <a:t>Geométrica G(p)</a:t>
            </a:r>
          </a:p>
        </p:txBody>
      </p:sp>
      <p:sp>
        <p:nvSpPr>
          <p:cNvPr id="36" name="_s39956"/>
          <p:cNvSpPr>
            <a:spLocks noChangeArrowheads="1"/>
          </p:cNvSpPr>
          <p:nvPr/>
        </p:nvSpPr>
        <p:spPr bwMode="auto">
          <a:xfrm>
            <a:off x="5602233" y="4134061"/>
            <a:ext cx="2485065" cy="870086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8575">
            <a:solidFill>
              <a:schemeClr val="hlink"/>
            </a:solidFill>
            <a:round/>
            <a:headEnd/>
            <a:tailEnd/>
          </a:ln>
        </p:spPr>
        <p:txBody>
          <a:bodyPr vert="horz" wrap="none" lIns="43604" tIns="21804" rIns="43604" bIns="21804" numCol="1" anchor="ctr" anchorCtr="0" compatLnSpc="1">
            <a:prstTxWarp prst="textNoShape">
              <a:avLst/>
            </a:prstTxWarp>
          </a:bodyPr>
          <a:lstStyle/>
          <a:p>
            <a:pPr marL="457200" indent="-457200" algn="ctr"/>
            <a:r>
              <a:rPr lang="es-ES" altLang="es-CO" dirty="0"/>
              <a:t>Binomial Negativa </a:t>
            </a:r>
          </a:p>
          <a:p>
            <a:pPr marL="457200" indent="-457200" algn="ctr"/>
            <a:r>
              <a:rPr lang="es-ES" altLang="es-CO" dirty="0"/>
              <a:t>BN(</a:t>
            </a:r>
            <a:r>
              <a:rPr lang="es-ES" altLang="es-CO" dirty="0" err="1"/>
              <a:t>n,p</a:t>
            </a:r>
            <a:r>
              <a:rPr lang="es-ES" altLang="es-CO" dirty="0"/>
              <a:t>)</a:t>
            </a:r>
          </a:p>
        </p:txBody>
      </p:sp>
      <p:sp>
        <p:nvSpPr>
          <p:cNvPr id="37" name="_s39958"/>
          <p:cNvSpPr>
            <a:spLocks noChangeArrowheads="1"/>
          </p:cNvSpPr>
          <p:nvPr/>
        </p:nvSpPr>
        <p:spPr bwMode="auto">
          <a:xfrm>
            <a:off x="5602233" y="5805264"/>
            <a:ext cx="2485065" cy="57606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8575">
            <a:solidFill>
              <a:schemeClr val="hlink"/>
            </a:solidFill>
            <a:round/>
            <a:headEnd/>
            <a:tailEnd/>
          </a:ln>
        </p:spPr>
        <p:txBody>
          <a:bodyPr vert="horz" wrap="none" lIns="43604" tIns="21804" rIns="43604" bIns="21804" numCol="1" anchor="ctr" anchorCtr="0" compatLnSpc="1">
            <a:prstTxWarp prst="textNoShape">
              <a:avLst/>
            </a:prstTxWarp>
          </a:bodyPr>
          <a:lstStyle/>
          <a:p>
            <a:pPr marL="457200" indent="-457200" algn="ctr"/>
            <a:r>
              <a:rPr lang="es-ES" altLang="es-CO" dirty="0" err="1"/>
              <a:t>Hipergeométrica</a:t>
            </a:r>
            <a:endParaRPr lang="es-ES" altLang="es-CO" dirty="0"/>
          </a:p>
          <a:p>
            <a:pPr marL="457200" indent="-457200" algn="ctr"/>
            <a:r>
              <a:rPr lang="es-ES" altLang="es-CO" dirty="0"/>
              <a:t> H(</a:t>
            </a:r>
            <a:r>
              <a:rPr lang="es-ES" altLang="es-CO" dirty="0" err="1"/>
              <a:t>N,D,n</a:t>
            </a:r>
            <a:r>
              <a:rPr lang="es-ES" altLang="es-CO" dirty="0"/>
              <a:t>)</a:t>
            </a:r>
          </a:p>
        </p:txBody>
      </p:sp>
      <p:sp>
        <p:nvSpPr>
          <p:cNvPr id="12" name="_s39956"/>
          <p:cNvSpPr>
            <a:spLocks noChangeArrowheads="1"/>
          </p:cNvSpPr>
          <p:nvPr/>
        </p:nvSpPr>
        <p:spPr bwMode="auto">
          <a:xfrm>
            <a:off x="899592" y="3353855"/>
            <a:ext cx="3024336" cy="1597999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 w="28575">
            <a:solidFill>
              <a:schemeClr val="hlink"/>
            </a:solidFill>
            <a:round/>
            <a:headEnd/>
            <a:tailEnd/>
          </a:ln>
        </p:spPr>
        <p:txBody>
          <a:bodyPr vert="horz" wrap="none" lIns="43604" tIns="21804" rIns="43604" bIns="21804" numCol="1" anchor="ctr" anchorCtr="0" compatLnSpc="1">
            <a:prstTxWarp prst="textNoShape">
              <a:avLst/>
            </a:prstTxWarp>
          </a:bodyPr>
          <a:lstStyle/>
          <a:p>
            <a:pPr marL="457200" indent="-457200" algn="ctr"/>
            <a:r>
              <a:rPr lang="es-CO" altLang="es-CO" dirty="0"/>
              <a:t>X tiene distribución </a:t>
            </a:r>
          </a:p>
          <a:p>
            <a:pPr marL="457200" indent="-457200" algn="ctr"/>
            <a:r>
              <a:rPr lang="es-CO" altLang="es-CO" dirty="0"/>
              <a:t>de probabilidad</a:t>
            </a:r>
          </a:p>
        </p:txBody>
      </p:sp>
    </p:spTree>
    <p:extLst>
      <p:ext uri="{BB962C8B-B14F-4D97-AF65-F5344CB8AC3E}">
        <p14:creationId xmlns:p14="http://schemas.microsoft.com/office/powerpoint/2010/main" val="134388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4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8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403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903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904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905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9406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407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8908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409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241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ES_tradnl" altLang="es-CO" b="1" dirty="0">
                <a:solidFill>
                  <a:srgbClr val="0070C0"/>
                </a:solidFill>
              </a:rPr>
              <a:t>Principales Distribuciones Discretas</a:t>
            </a:r>
          </a:p>
        </p:txBody>
      </p:sp>
      <p:sp>
        <p:nvSpPr>
          <p:cNvPr id="39943" name="Rectangle 7"/>
          <p:cNvSpPr>
            <a:spLocks noChangeArrowheads="1"/>
          </p:cNvSpPr>
          <p:nvPr/>
        </p:nvSpPr>
        <p:spPr bwMode="auto">
          <a:xfrm>
            <a:off x="683568" y="1189121"/>
            <a:ext cx="75930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s-CO" altLang="es-CO" dirty="0">
                <a:latin typeface="Times New Roman" panose="02020603050405020304" pitchFamily="18" charset="0"/>
              </a:rPr>
              <a:t>En lo que sigue del curso, estudiaremos algunas de las distribuciones de variables discretas mas comunes:</a:t>
            </a:r>
          </a:p>
        </p:txBody>
      </p:sp>
      <p:sp>
        <p:nvSpPr>
          <p:cNvPr id="20" name="Abrir llave 19"/>
          <p:cNvSpPr/>
          <p:nvPr/>
        </p:nvSpPr>
        <p:spPr>
          <a:xfrm>
            <a:off x="4067944" y="2933008"/>
            <a:ext cx="1296144" cy="2591376"/>
          </a:xfrm>
          <a:prstGeom prst="leftBrace">
            <a:avLst/>
          </a:prstGeom>
          <a:solidFill>
            <a:srgbClr val="0066FF"/>
          </a:solidFill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_s39947"/>
          <p:cNvSpPr>
            <a:spLocks noChangeArrowheads="1"/>
          </p:cNvSpPr>
          <p:nvPr/>
        </p:nvSpPr>
        <p:spPr bwMode="auto">
          <a:xfrm>
            <a:off x="5497016" y="3376234"/>
            <a:ext cx="2952328" cy="114300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8575">
            <a:solidFill>
              <a:schemeClr val="hlink"/>
            </a:solidFill>
            <a:round/>
            <a:headEnd/>
            <a:tailEnd/>
          </a:ln>
        </p:spPr>
        <p:txBody>
          <a:bodyPr vert="horz" wrap="none" lIns="43604" tIns="21804" rIns="43604" bIns="21804" numCol="1" anchor="ctr" anchorCtr="0" compatLnSpc="1">
            <a:prstTxWarp prst="textNoShape">
              <a:avLst/>
            </a:prstTxWarp>
          </a:bodyPr>
          <a:lstStyle>
            <a:lvl1pPr marL="4572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457200" marR="0" lvl="0" indent="-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s-ES" altLang="es-CO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Bernouilli</a:t>
            </a:r>
            <a:r>
              <a:rPr kumimoji="1" lang="es-ES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 Be(p)</a:t>
            </a:r>
          </a:p>
        </p:txBody>
      </p:sp>
      <p:sp>
        <p:nvSpPr>
          <p:cNvPr id="12" name="_s39956"/>
          <p:cNvSpPr>
            <a:spLocks noChangeArrowheads="1"/>
          </p:cNvSpPr>
          <p:nvPr/>
        </p:nvSpPr>
        <p:spPr bwMode="auto">
          <a:xfrm>
            <a:off x="899592" y="3353855"/>
            <a:ext cx="3024336" cy="1597999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 w="28575">
            <a:solidFill>
              <a:schemeClr val="hlink"/>
            </a:solidFill>
            <a:round/>
            <a:headEnd/>
            <a:tailEnd/>
          </a:ln>
        </p:spPr>
        <p:txBody>
          <a:bodyPr vert="horz" wrap="none" lIns="43604" tIns="21804" rIns="43604" bIns="21804" numCol="1" anchor="ctr" anchorCtr="0" compatLnSpc="1">
            <a:prstTxWarp prst="textNoShape">
              <a:avLst/>
            </a:prstTxWarp>
          </a:bodyPr>
          <a:lstStyle/>
          <a:p>
            <a:pPr marL="457200" indent="-457200" algn="ctr"/>
            <a:r>
              <a:rPr lang="es-CO" altLang="es-CO" dirty="0"/>
              <a:t>X tiene distribución </a:t>
            </a:r>
          </a:p>
          <a:p>
            <a:pPr marL="457200" indent="-457200" algn="ctr"/>
            <a:r>
              <a:rPr lang="es-CO" altLang="es-CO" dirty="0"/>
              <a:t>de probabilidad</a:t>
            </a:r>
          </a:p>
        </p:txBody>
      </p:sp>
    </p:spTree>
    <p:extLst>
      <p:ext uri="{BB962C8B-B14F-4D97-AF65-F5344CB8AC3E}">
        <p14:creationId xmlns:p14="http://schemas.microsoft.com/office/powerpoint/2010/main" val="114564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4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8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403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altLang="es-CO" b="1" dirty="0">
                <a:solidFill>
                  <a:srgbClr val="0070C0"/>
                </a:solidFill>
              </a:rPr>
              <a:t>Distribución de </a:t>
            </a:r>
            <a:r>
              <a:rPr lang="es-ES_tradnl" altLang="es-CO" b="1" dirty="0" err="1">
                <a:solidFill>
                  <a:srgbClr val="0070C0"/>
                </a:solidFill>
              </a:rPr>
              <a:t>Bernouilli</a:t>
            </a:r>
            <a:r>
              <a:rPr lang="es-ES_tradnl" altLang="es-CO" b="1" dirty="0">
                <a:solidFill>
                  <a:srgbClr val="0070C0"/>
                </a:solidFill>
              </a:rPr>
              <a:t> Be(p)</a:t>
            </a:r>
          </a:p>
        </p:txBody>
      </p:sp>
      <p:sp>
        <p:nvSpPr>
          <p:cNvPr id="89114" name="Rectangle 26"/>
          <p:cNvSpPr>
            <a:spLocks noChangeArrowheads="1"/>
          </p:cNvSpPr>
          <p:nvPr/>
        </p:nvSpPr>
        <p:spPr bwMode="auto">
          <a:xfrm>
            <a:off x="1042988" y="1337142"/>
            <a:ext cx="74168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ES" alt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Una variable aleatoria X tiene distribución de probabilidad de Bernoulli si únicamente puede tomar dos valores  {0, 1} = {“fracaso”,  “éxito”}, y se define: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</a:pPr>
            <a:r>
              <a:rPr kumimoji="0" lang="es-ES" altLang="es-CO" sz="2000" dirty="0">
                <a:solidFill>
                  <a:srgbClr val="0070C0"/>
                </a:solidFill>
                <a:latin typeface="Times New Roman" panose="02020603050405020304" pitchFamily="18" charset="0"/>
              </a:rPr>
              <a:t>P{X = 1} = p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</a:pPr>
            <a:endParaRPr kumimoji="0" lang="es-ES" altLang="es-CO" sz="2000" dirty="0">
              <a:solidFill>
                <a:srgbClr val="0070C0"/>
              </a:solidFill>
              <a:latin typeface="Times New Roman" panose="02020603050405020304" pitchFamily="18" charset="0"/>
            </a:endParaRP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</a:pPr>
            <a:r>
              <a:rPr kumimoji="0" lang="es-ES" altLang="es-CO" sz="2000" dirty="0">
                <a:solidFill>
                  <a:srgbClr val="0070C0"/>
                </a:solidFill>
                <a:latin typeface="Times New Roman" panose="02020603050405020304" pitchFamily="18" charset="0"/>
              </a:rPr>
              <a:t>P{X = 0} = 1 - p = q</a:t>
            </a:r>
            <a:endParaRPr lang="en-US" altLang="es-CO" sz="2000" dirty="0">
              <a:solidFill>
                <a:srgbClr val="0070C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26"/>
              <p:cNvSpPr>
                <a:spLocks noChangeArrowheads="1"/>
              </p:cNvSpPr>
              <p:nvPr/>
            </p:nvSpPr>
            <p:spPr bwMode="auto">
              <a:xfrm>
                <a:off x="1076361" y="3789040"/>
                <a:ext cx="7416800" cy="24770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ES" altLang="es-CO" sz="240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Valor Esperado, Varianza y desviación </a:t>
                </a:r>
                <a:r>
                  <a:rPr kumimoji="0" lang="es-ES" altLang="es-CO" sz="2400" dirty="0" err="1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estadard</a:t>
                </a:r>
                <a:r>
                  <a:rPr kumimoji="0" lang="es-ES" altLang="es-CO" sz="240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 de una variable de Bernoulli</a:t>
                </a:r>
              </a:p>
              <a:p>
                <a:pPr lvl="1"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</a:pPr>
                <a14:m>
                  <m:oMath xmlns:m="http://schemas.openxmlformats.org/officeDocument/2006/math">
                    <m:r>
                      <a:rPr kumimoji="0" lang="es-ES" altLang="es-CO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kumimoji="0" lang="es-CO" altLang="es-CO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0" lang="es-ES" altLang="es-CO" sz="240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E{X} = p</a:t>
                </a:r>
              </a:p>
              <a:p>
                <a:pPr lvl="1"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s-ES" altLang="es-CO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s-ES" altLang="es-CO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kumimoji="0" lang="es-CO" altLang="es-CO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kumimoji="0" lang="es-CO" altLang="es-CO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0" lang="es-ES" altLang="es-CO" sz="240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V{X } = p(1 – p) = </a:t>
                </a:r>
                <a:r>
                  <a:rPr kumimoji="0" lang="es-ES" altLang="es-CO" sz="2400" dirty="0" err="1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pq</a:t>
                </a:r>
                <a:endParaRPr kumimoji="0" lang="es-ES" altLang="es-CO" sz="2400" dirty="0">
                  <a:solidFill>
                    <a:srgbClr val="0070C0"/>
                  </a:solidFill>
                  <a:latin typeface="Times New Roman" panose="02020603050405020304" pitchFamily="18" charset="0"/>
                </a:endParaRPr>
              </a:p>
              <a:p>
                <a:pPr lvl="1"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</a:pPr>
                <a14:m>
                  <m:oMath xmlns:m="http://schemas.openxmlformats.org/officeDocument/2006/math">
                    <m:r>
                      <a:rPr kumimoji="0" lang="es-CO" altLang="es-CO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kumimoji="0" lang="es-CO" altLang="es-CO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0" lang="es-CO" altLang="es-CO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kumimoji="0" lang="es-ES" altLang="es-CO" sz="2400" dirty="0">
                            <a:solidFill>
                              <a:srgbClr val="0070C0"/>
                            </a:solidFill>
                            <a:latin typeface="Times New Roman" panose="020206030504050203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kumimoji="0" lang="es-ES" altLang="es-CO" sz="2400" dirty="0">
                            <a:solidFill>
                              <a:srgbClr val="0070C0"/>
                            </a:solidFill>
                            <a:latin typeface="Times New Roman" panose="02020603050405020304" pitchFamily="18" charset="0"/>
                          </a:rPr>
                          <m:t>(1 – </m:t>
                        </m:r>
                        <m:r>
                          <m:rPr>
                            <m:nor/>
                          </m:rPr>
                          <a:rPr kumimoji="0" lang="es-ES" altLang="es-CO" sz="2400" dirty="0">
                            <a:solidFill>
                              <a:srgbClr val="0070C0"/>
                            </a:solidFill>
                            <a:latin typeface="Times New Roman" panose="020206030504050203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kumimoji="0" lang="es-ES" altLang="es-CO" sz="2400" dirty="0">
                            <a:solidFill>
                              <a:srgbClr val="0070C0"/>
                            </a:solidFill>
                            <a:latin typeface="Times New Roman" panose="02020603050405020304" pitchFamily="18" charset="0"/>
                          </a:rPr>
                          <m:t>)</m:t>
                        </m:r>
                      </m:e>
                    </m:rad>
                  </m:oMath>
                </a14:m>
                <a:endParaRPr kumimoji="0" lang="es-ES" altLang="es-CO" sz="2400" dirty="0">
                  <a:solidFill>
                    <a:srgbClr val="0070C0"/>
                  </a:solidFill>
                  <a:latin typeface="Times New Roman" panose="02020603050405020304" pitchFamily="18" charset="0"/>
                </a:endParaRPr>
              </a:p>
              <a:p>
                <a:pPr lvl="1"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</a:pPr>
                <a:endParaRPr lang="en-US" altLang="es-CO" sz="2400" dirty="0">
                  <a:solidFill>
                    <a:srgbClr val="0070C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6361" y="3789040"/>
                <a:ext cx="7416800" cy="2477088"/>
              </a:xfrm>
              <a:prstGeom prst="rect">
                <a:avLst/>
              </a:prstGeom>
              <a:blipFill>
                <a:blip r:embed="rId3"/>
                <a:stretch>
                  <a:fillRect l="-1316" t="-295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altLang="es-CO" b="1" dirty="0">
                <a:solidFill>
                  <a:srgbClr val="0070C0"/>
                </a:solidFill>
              </a:rPr>
              <a:t>Distribución de </a:t>
            </a:r>
            <a:r>
              <a:rPr lang="es-ES_tradnl" altLang="es-CO" b="1" dirty="0" err="1">
                <a:solidFill>
                  <a:srgbClr val="0070C0"/>
                </a:solidFill>
              </a:rPr>
              <a:t>Bernouilli</a:t>
            </a:r>
            <a:r>
              <a:rPr lang="es-ES_tradnl" altLang="es-CO" b="1" dirty="0">
                <a:solidFill>
                  <a:srgbClr val="0070C0"/>
                </a:solidFill>
              </a:rPr>
              <a:t> Be(p)</a:t>
            </a:r>
          </a:p>
        </p:txBody>
      </p:sp>
      <p:sp>
        <p:nvSpPr>
          <p:cNvPr id="89115" name="Rectangle 27"/>
          <p:cNvSpPr>
            <a:spLocks noChangeArrowheads="1"/>
          </p:cNvSpPr>
          <p:nvPr/>
        </p:nvSpPr>
        <p:spPr bwMode="auto">
          <a:xfrm>
            <a:off x="725234" y="890627"/>
            <a:ext cx="4408535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altLang="es-CO" u="sng" dirty="0">
              <a:solidFill>
                <a:srgbClr val="3366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CO" altLang="es-CO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Ejemplo</a:t>
            </a:r>
            <a:r>
              <a:rPr lang="es-CO" altLang="es-CO" sz="2400" dirty="0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Sea X = # de caras en el lanzamiento de una moneda</a:t>
            </a:r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291747"/>
              </p:ext>
            </p:extLst>
          </p:nvPr>
        </p:nvGraphicFramePr>
        <p:xfrm>
          <a:off x="967309" y="2173555"/>
          <a:ext cx="316835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117">
                  <a:extLst>
                    <a:ext uri="{9D8B030D-6E8A-4147-A177-3AD203B41FA5}">
                      <a16:colId xmlns:a16="http://schemas.microsoft.com/office/drawing/2014/main" val="3034436382"/>
                    </a:ext>
                  </a:extLst>
                </a:gridCol>
                <a:gridCol w="1056117">
                  <a:extLst>
                    <a:ext uri="{9D8B030D-6E8A-4147-A177-3AD203B41FA5}">
                      <a16:colId xmlns:a16="http://schemas.microsoft.com/office/drawing/2014/main" val="3261756322"/>
                    </a:ext>
                  </a:extLst>
                </a:gridCol>
                <a:gridCol w="1056117">
                  <a:extLst>
                    <a:ext uri="{9D8B030D-6E8A-4147-A177-3AD203B41FA5}">
                      <a16:colId xmlns:a16="http://schemas.microsoft.com/office/drawing/2014/main" val="3512585306"/>
                    </a:ext>
                  </a:extLst>
                </a:gridCol>
              </a:tblGrid>
              <a:tr h="257748">
                <a:tc>
                  <a:txBody>
                    <a:bodyPr/>
                    <a:lstStyle/>
                    <a:p>
                      <a:pPr algn="ctr"/>
                      <a:r>
                        <a:rPr lang="es-CO" sz="2000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0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0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534733"/>
                  </a:ext>
                </a:extLst>
              </a:tr>
              <a:tr h="257748">
                <a:tc>
                  <a:txBody>
                    <a:bodyPr/>
                    <a:lstStyle/>
                    <a:p>
                      <a:pPr algn="ctr"/>
                      <a:r>
                        <a:rPr lang="es-CO" sz="2000" b="1" dirty="0"/>
                        <a:t>P{X=x}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000" b="1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000" b="1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34046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26"/>
              <p:cNvSpPr>
                <a:spLocks noChangeArrowheads="1"/>
              </p:cNvSpPr>
              <p:nvPr/>
            </p:nvSpPr>
            <p:spPr bwMode="auto">
              <a:xfrm>
                <a:off x="645015" y="2985775"/>
                <a:ext cx="4990380" cy="31418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ES" altLang="es-CO" sz="240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Valor Esperado, Varianza y desviación </a:t>
                </a:r>
                <a:r>
                  <a:rPr kumimoji="0" lang="es-ES" altLang="es-CO" sz="2400" dirty="0" err="1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estadard</a:t>
                </a:r>
                <a:r>
                  <a:rPr kumimoji="0" lang="es-ES" altLang="es-CO" sz="240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 de una variable de Bernoulli</a:t>
                </a:r>
              </a:p>
              <a:p>
                <a:pPr lvl="1"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</a:pPr>
                <a14:m>
                  <m:oMath xmlns:m="http://schemas.openxmlformats.org/officeDocument/2006/math">
                    <m:r>
                      <a:rPr kumimoji="0" lang="es-ES" altLang="es-CO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kumimoji="0" lang="es-CO" altLang="es-CO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0" lang="es-ES" altLang="es-CO" sz="240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E{X} = p = 0.5</a:t>
                </a:r>
              </a:p>
              <a:p>
                <a:pPr lvl="1"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s-ES" altLang="es-CO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s-ES" altLang="es-CO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kumimoji="0" lang="es-CO" altLang="es-CO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kumimoji="0" lang="es-CO" altLang="es-CO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0" lang="es-ES" altLang="es-CO" sz="240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V{X } = p(1 – p) = 0.5 * 0.5 = 0.25</a:t>
                </a:r>
              </a:p>
              <a:p>
                <a:pPr lvl="1"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</a:pPr>
                <a14:m>
                  <m:oMath xmlns:m="http://schemas.openxmlformats.org/officeDocument/2006/math">
                    <m:r>
                      <a:rPr kumimoji="0" lang="es-CO" altLang="es-CO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kumimoji="0" lang="es-CO" altLang="es-CO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0" lang="es-CO" altLang="es-CO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kumimoji="0" lang="es-ES" altLang="es-CO" sz="2400" dirty="0">
                            <a:solidFill>
                              <a:srgbClr val="0070C0"/>
                            </a:solidFill>
                            <a:latin typeface="Times New Roman" panose="020206030504050203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kumimoji="0" lang="es-ES" altLang="es-CO" sz="2400" dirty="0">
                            <a:solidFill>
                              <a:srgbClr val="0070C0"/>
                            </a:solidFill>
                            <a:latin typeface="Times New Roman" panose="02020603050405020304" pitchFamily="18" charset="0"/>
                          </a:rPr>
                          <m:t>(1 – </m:t>
                        </m:r>
                        <m:r>
                          <m:rPr>
                            <m:nor/>
                          </m:rPr>
                          <a:rPr kumimoji="0" lang="es-ES" altLang="es-CO" sz="2400" dirty="0">
                            <a:solidFill>
                              <a:srgbClr val="0070C0"/>
                            </a:solidFill>
                            <a:latin typeface="Times New Roman" panose="020206030504050203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kumimoji="0" lang="es-ES" altLang="es-CO" sz="2400" dirty="0">
                            <a:solidFill>
                              <a:srgbClr val="0070C0"/>
                            </a:solidFill>
                            <a:latin typeface="Times New Roman" panose="02020603050405020304" pitchFamily="18" charset="0"/>
                          </a:rPr>
                          <m:t>)</m:t>
                        </m:r>
                      </m:e>
                    </m:rad>
                  </m:oMath>
                </a14:m>
                <a:r>
                  <a:rPr kumimoji="0" lang="es-ES" altLang="es-CO" sz="240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 = 0.5</a:t>
                </a:r>
              </a:p>
              <a:p>
                <a:pPr lvl="1"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</a:pPr>
                <a:endParaRPr lang="en-US" altLang="es-CO" sz="2400" dirty="0">
                  <a:solidFill>
                    <a:srgbClr val="0070C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5015" y="2985775"/>
                <a:ext cx="4990380" cy="3141886"/>
              </a:xfrm>
              <a:prstGeom prst="rect">
                <a:avLst/>
              </a:prstGeom>
              <a:blipFill>
                <a:blip r:embed="rId3"/>
                <a:stretch>
                  <a:fillRect l="-1956" t="-2330" r="-342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C37C2960-86E5-0F4B-D578-B59612C69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176" y="1454220"/>
            <a:ext cx="3019449" cy="45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41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5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501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2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altLang="es-CO" b="1" dirty="0">
                <a:solidFill>
                  <a:srgbClr val="0070C0"/>
                </a:solidFill>
              </a:rPr>
              <a:t>Distribución de </a:t>
            </a:r>
            <a:r>
              <a:rPr lang="es-ES_tradnl" altLang="es-CO" b="1" dirty="0" err="1">
                <a:solidFill>
                  <a:srgbClr val="0070C0"/>
                </a:solidFill>
              </a:rPr>
              <a:t>Bernouilli</a:t>
            </a:r>
            <a:r>
              <a:rPr lang="es-ES_tradnl" altLang="es-CO" b="1" dirty="0">
                <a:solidFill>
                  <a:srgbClr val="0070C0"/>
                </a:solidFill>
              </a:rPr>
              <a:t> Be(p)</a:t>
            </a:r>
          </a:p>
        </p:txBody>
      </p:sp>
      <p:sp>
        <p:nvSpPr>
          <p:cNvPr id="89115" name="Rectangle 27"/>
          <p:cNvSpPr>
            <a:spLocks noChangeArrowheads="1"/>
          </p:cNvSpPr>
          <p:nvPr/>
        </p:nvSpPr>
        <p:spPr bwMode="auto">
          <a:xfrm>
            <a:off x="725234" y="890627"/>
            <a:ext cx="763270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altLang="es-CO" u="sng" dirty="0">
              <a:solidFill>
                <a:srgbClr val="3366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CO" altLang="es-CO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Ejemplo</a:t>
            </a:r>
            <a:r>
              <a:rPr lang="es-CO" altLang="es-CO" sz="2400" dirty="0">
                <a:solidFill>
                  <a:srgbClr val="33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Sea X = # condición de salud de una persona elegida al azar. </a:t>
            </a:r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793804"/>
              </p:ext>
            </p:extLst>
          </p:nvPr>
        </p:nvGraphicFramePr>
        <p:xfrm>
          <a:off x="708659" y="2173360"/>
          <a:ext cx="5112567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4189">
                  <a:extLst>
                    <a:ext uri="{9D8B030D-6E8A-4147-A177-3AD203B41FA5}">
                      <a16:colId xmlns:a16="http://schemas.microsoft.com/office/drawing/2014/main" val="3034436382"/>
                    </a:ext>
                  </a:extLst>
                </a:gridCol>
                <a:gridCol w="1704189">
                  <a:extLst>
                    <a:ext uri="{9D8B030D-6E8A-4147-A177-3AD203B41FA5}">
                      <a16:colId xmlns:a16="http://schemas.microsoft.com/office/drawing/2014/main" val="3261756322"/>
                    </a:ext>
                  </a:extLst>
                </a:gridCol>
                <a:gridCol w="1704189">
                  <a:extLst>
                    <a:ext uri="{9D8B030D-6E8A-4147-A177-3AD203B41FA5}">
                      <a16:colId xmlns:a16="http://schemas.microsoft.com/office/drawing/2014/main" val="3512585306"/>
                    </a:ext>
                  </a:extLst>
                </a:gridCol>
              </a:tblGrid>
              <a:tr h="257748">
                <a:tc>
                  <a:txBody>
                    <a:bodyPr/>
                    <a:lstStyle/>
                    <a:p>
                      <a:pPr algn="ctr"/>
                      <a:r>
                        <a:rPr lang="es-CO" sz="2000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000" b="1" dirty="0"/>
                        <a:t>0 =</a:t>
                      </a:r>
                      <a:r>
                        <a:rPr lang="es-CO" sz="2000" b="1" baseline="0" dirty="0"/>
                        <a:t> enferma</a:t>
                      </a:r>
                      <a:endParaRPr lang="es-CO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000" b="1" dirty="0"/>
                        <a:t>1 = saludable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534733"/>
                  </a:ext>
                </a:extLst>
              </a:tr>
              <a:tr h="257748">
                <a:tc>
                  <a:txBody>
                    <a:bodyPr/>
                    <a:lstStyle/>
                    <a:p>
                      <a:pPr algn="ctr"/>
                      <a:r>
                        <a:rPr lang="es-CO" sz="2000" b="1" dirty="0"/>
                        <a:t>P{X=x}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000" b="1" dirty="0"/>
                        <a:t>0.001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000" b="1" dirty="0"/>
                        <a:t>0.999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34046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26"/>
              <p:cNvSpPr>
                <a:spLocks noChangeArrowheads="1"/>
              </p:cNvSpPr>
              <p:nvPr/>
            </p:nvSpPr>
            <p:spPr bwMode="auto">
              <a:xfrm>
                <a:off x="539552" y="3088949"/>
                <a:ext cx="4871454" cy="31418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ES" altLang="es-CO" sz="240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Valor Esperado, Varianza y desviación </a:t>
                </a:r>
                <a:r>
                  <a:rPr kumimoji="0" lang="es-ES" altLang="es-CO" sz="2400" dirty="0" err="1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estadard</a:t>
                </a:r>
                <a:r>
                  <a:rPr kumimoji="0" lang="es-ES" altLang="es-CO" sz="240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 de una variable de Bernoulli</a:t>
                </a:r>
              </a:p>
              <a:p>
                <a:pPr lvl="1"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</a:pPr>
                <a14:m>
                  <m:oMath xmlns:m="http://schemas.openxmlformats.org/officeDocument/2006/math">
                    <m:r>
                      <a:rPr kumimoji="0" lang="es-ES" altLang="es-CO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kumimoji="0" lang="es-CO" altLang="es-CO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0" lang="es-ES" altLang="es-CO" sz="240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E{X} = p = 0.999</a:t>
                </a:r>
              </a:p>
              <a:p>
                <a:pPr lvl="1"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s-ES" altLang="es-CO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s-ES" altLang="es-CO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kumimoji="0" lang="es-CO" altLang="es-CO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kumimoji="0" lang="es-CO" altLang="es-CO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0" lang="es-ES" altLang="es-CO" sz="240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V{X } = p(1 – p) = 0.999 * 0.001 = 0.000999</a:t>
                </a:r>
              </a:p>
              <a:p>
                <a:pPr lvl="1"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</a:pPr>
                <a14:m>
                  <m:oMath xmlns:m="http://schemas.openxmlformats.org/officeDocument/2006/math">
                    <m:r>
                      <a:rPr kumimoji="0" lang="es-CO" altLang="es-CO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kumimoji="0" lang="es-CO" altLang="es-CO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0" lang="es-CO" altLang="es-CO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kumimoji="0" lang="es-ES" altLang="es-CO" sz="2400" dirty="0">
                            <a:solidFill>
                              <a:srgbClr val="0070C0"/>
                            </a:solidFill>
                            <a:latin typeface="Times New Roman" panose="020206030504050203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kumimoji="0" lang="es-ES" altLang="es-CO" sz="2400" dirty="0">
                            <a:solidFill>
                              <a:srgbClr val="0070C0"/>
                            </a:solidFill>
                            <a:latin typeface="Times New Roman" panose="02020603050405020304" pitchFamily="18" charset="0"/>
                          </a:rPr>
                          <m:t>(1 – </m:t>
                        </m:r>
                        <m:r>
                          <m:rPr>
                            <m:nor/>
                          </m:rPr>
                          <a:rPr kumimoji="0" lang="es-ES" altLang="es-CO" sz="2400" dirty="0">
                            <a:solidFill>
                              <a:srgbClr val="0070C0"/>
                            </a:solidFill>
                            <a:latin typeface="Times New Roman" panose="020206030504050203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kumimoji="0" lang="es-ES" altLang="es-CO" sz="2400" dirty="0">
                            <a:solidFill>
                              <a:srgbClr val="0070C0"/>
                            </a:solidFill>
                            <a:latin typeface="Times New Roman" panose="02020603050405020304" pitchFamily="18" charset="0"/>
                          </a:rPr>
                          <m:t>)</m:t>
                        </m:r>
                      </m:e>
                    </m:rad>
                  </m:oMath>
                </a14:m>
                <a:r>
                  <a:rPr kumimoji="0" lang="es-ES" altLang="es-CO" sz="240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 = 0.03160</a:t>
                </a:r>
              </a:p>
              <a:p>
                <a:pPr lvl="1"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</a:pPr>
                <a:endParaRPr lang="en-US" altLang="es-CO" sz="2400" dirty="0">
                  <a:solidFill>
                    <a:srgbClr val="0070C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9552" y="3088949"/>
                <a:ext cx="4871454" cy="3141886"/>
              </a:xfrm>
              <a:prstGeom prst="rect">
                <a:avLst/>
              </a:prstGeom>
              <a:blipFill>
                <a:blip r:embed="rId3"/>
                <a:stretch>
                  <a:fillRect l="-2003" t="-2330" r="-275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841E2D3E-1637-D2E3-D56C-DA7FA9CF9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1226" y="1834274"/>
            <a:ext cx="2982362" cy="439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1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ES_tradnl" altLang="es-CO" b="1" dirty="0">
                <a:solidFill>
                  <a:srgbClr val="0070C0"/>
                </a:solidFill>
              </a:rPr>
              <a:t>Principales Distribuciones Discretas</a:t>
            </a:r>
          </a:p>
        </p:txBody>
      </p:sp>
      <p:sp>
        <p:nvSpPr>
          <p:cNvPr id="39943" name="Rectangle 7"/>
          <p:cNvSpPr>
            <a:spLocks noChangeArrowheads="1"/>
          </p:cNvSpPr>
          <p:nvPr/>
        </p:nvSpPr>
        <p:spPr bwMode="auto">
          <a:xfrm>
            <a:off x="683568" y="1189121"/>
            <a:ext cx="75930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s-CO" altLang="es-CO" dirty="0">
                <a:latin typeface="Times New Roman" panose="02020603050405020304" pitchFamily="18" charset="0"/>
              </a:rPr>
              <a:t>En lo que sigue del curso, estudiaremos algunas de las distribuciones de variables discretas mas comunes:</a:t>
            </a:r>
          </a:p>
        </p:txBody>
      </p:sp>
      <p:sp>
        <p:nvSpPr>
          <p:cNvPr id="20" name="Abrir llave 19"/>
          <p:cNvSpPr/>
          <p:nvPr/>
        </p:nvSpPr>
        <p:spPr>
          <a:xfrm>
            <a:off x="4067944" y="2933008"/>
            <a:ext cx="1296144" cy="2591376"/>
          </a:xfrm>
          <a:prstGeom prst="leftBrace">
            <a:avLst/>
          </a:prstGeom>
          <a:solidFill>
            <a:srgbClr val="0066FF"/>
          </a:solidFill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_s39947"/>
          <p:cNvSpPr>
            <a:spLocks noChangeArrowheads="1"/>
          </p:cNvSpPr>
          <p:nvPr/>
        </p:nvSpPr>
        <p:spPr bwMode="auto">
          <a:xfrm>
            <a:off x="5497016" y="3376234"/>
            <a:ext cx="2952328" cy="114300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8575">
            <a:solidFill>
              <a:schemeClr val="hlink"/>
            </a:solidFill>
            <a:round/>
            <a:headEnd/>
            <a:tailEnd/>
          </a:ln>
        </p:spPr>
        <p:txBody>
          <a:bodyPr vert="horz" wrap="none" lIns="43604" tIns="21804" rIns="43604" bIns="21804" numCol="1" anchor="ctr" anchorCtr="0" compatLnSpc="1">
            <a:prstTxWarp prst="textNoShape">
              <a:avLst/>
            </a:prstTxWarp>
          </a:bodyPr>
          <a:lstStyle>
            <a:lvl1pPr marL="4572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lvl="0" algn="ctr"/>
            <a:r>
              <a:rPr lang="es-ES" altLang="es-CO" sz="1800" dirty="0">
                <a:latin typeface="Verdana" panose="020B0604030504040204" pitchFamily="34" charset="0"/>
              </a:rPr>
              <a:t>Binomial B(</a:t>
            </a:r>
            <a:r>
              <a:rPr lang="es-ES" altLang="es-CO" sz="1800" dirty="0" err="1">
                <a:latin typeface="Verdana" panose="020B0604030504040204" pitchFamily="34" charset="0"/>
              </a:rPr>
              <a:t>n,p</a:t>
            </a:r>
            <a:r>
              <a:rPr lang="es-ES" altLang="es-CO" sz="1800" dirty="0">
                <a:latin typeface="Verdana" panose="020B0604030504040204" pitchFamily="34" charset="0"/>
              </a:rPr>
              <a:t>)</a:t>
            </a:r>
          </a:p>
        </p:txBody>
      </p:sp>
      <p:sp>
        <p:nvSpPr>
          <p:cNvPr id="12" name="_s39956"/>
          <p:cNvSpPr>
            <a:spLocks noChangeArrowheads="1"/>
          </p:cNvSpPr>
          <p:nvPr/>
        </p:nvSpPr>
        <p:spPr bwMode="auto">
          <a:xfrm>
            <a:off x="899592" y="3353855"/>
            <a:ext cx="3024336" cy="1597999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 w="28575">
            <a:solidFill>
              <a:schemeClr val="hlink"/>
            </a:solidFill>
            <a:round/>
            <a:headEnd/>
            <a:tailEnd/>
          </a:ln>
        </p:spPr>
        <p:txBody>
          <a:bodyPr vert="horz" wrap="none" lIns="43604" tIns="21804" rIns="43604" bIns="21804" numCol="1" anchor="ctr" anchorCtr="0" compatLnSpc="1">
            <a:prstTxWarp prst="textNoShape">
              <a:avLst/>
            </a:prstTxWarp>
          </a:bodyPr>
          <a:lstStyle/>
          <a:p>
            <a:pPr marL="457200" indent="-457200" algn="ctr"/>
            <a:r>
              <a:rPr lang="es-CO" altLang="es-CO" dirty="0"/>
              <a:t>X tiene distribución </a:t>
            </a:r>
          </a:p>
          <a:p>
            <a:pPr marL="457200" indent="-457200" algn="ctr"/>
            <a:r>
              <a:rPr lang="es-CO" altLang="es-CO" dirty="0"/>
              <a:t>de probabilidad</a:t>
            </a:r>
          </a:p>
        </p:txBody>
      </p:sp>
    </p:spTree>
    <p:extLst>
      <p:ext uri="{BB962C8B-B14F-4D97-AF65-F5344CB8AC3E}">
        <p14:creationId xmlns:p14="http://schemas.microsoft.com/office/powerpoint/2010/main" val="83296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4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8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403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altLang="es-CO" b="1" dirty="0">
                <a:solidFill>
                  <a:srgbClr val="0070C0"/>
                </a:solidFill>
              </a:rPr>
              <a:t>Distribución Binomial </a:t>
            </a:r>
            <a:r>
              <a:rPr lang="es-ES_tradnl" altLang="es-CO" b="1" i="1" dirty="0">
                <a:solidFill>
                  <a:srgbClr val="0070C0"/>
                </a:solidFill>
              </a:rPr>
              <a:t>B</a:t>
            </a:r>
            <a:r>
              <a:rPr lang="es-ES_tradnl" altLang="es-CO" b="1" dirty="0">
                <a:solidFill>
                  <a:srgbClr val="0070C0"/>
                </a:solidFill>
              </a:rPr>
              <a:t>(</a:t>
            </a:r>
            <a:r>
              <a:rPr lang="es-ES_tradnl" altLang="es-CO" b="1" dirty="0" err="1">
                <a:solidFill>
                  <a:srgbClr val="0070C0"/>
                </a:solidFill>
              </a:rPr>
              <a:t>n,p</a:t>
            </a:r>
            <a:r>
              <a:rPr lang="es-ES_tradnl" altLang="es-CO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89114" name="Rectangle 26"/>
          <p:cNvSpPr>
            <a:spLocks noChangeArrowheads="1"/>
          </p:cNvSpPr>
          <p:nvPr/>
        </p:nvSpPr>
        <p:spPr bwMode="auto">
          <a:xfrm>
            <a:off x="1073712" y="1289400"/>
            <a:ext cx="74168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ES" alt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Una variable aleatoria X tiene distribución binomial si cuenta éxitos en </a:t>
            </a:r>
            <a:r>
              <a:rPr kumimoji="0" lang="es-ES" altLang="es-CO" sz="20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n</a:t>
            </a:r>
            <a:r>
              <a:rPr kumimoji="0" lang="es-ES" alt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ensayos de Bernoulli independientes con probabilidad de éxito </a:t>
            </a:r>
            <a:r>
              <a:rPr kumimoji="0" lang="es-ES" altLang="es-CO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p</a:t>
            </a:r>
            <a:r>
              <a:rPr kumimoji="0" lang="es-ES" alt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constante en cada ensayo y se denota por </a:t>
            </a:r>
            <a:r>
              <a:rPr lang="es-ES" altLang="es-CO" sz="2000" i="1" dirty="0">
                <a:solidFill>
                  <a:srgbClr val="0070C0"/>
                </a:solidFill>
              </a:rPr>
              <a:t>X ≈ </a:t>
            </a:r>
            <a:r>
              <a:rPr lang="es-ES_tradnl" altLang="es-CO" sz="2000" i="1" dirty="0">
                <a:solidFill>
                  <a:srgbClr val="0070C0"/>
                </a:solidFill>
              </a:rPr>
              <a:t>B(</a:t>
            </a:r>
            <a:r>
              <a:rPr lang="es-ES_tradnl" altLang="es-CO" sz="2000" i="1" dirty="0" err="1">
                <a:solidFill>
                  <a:srgbClr val="0070C0"/>
                </a:solidFill>
              </a:rPr>
              <a:t>n,p</a:t>
            </a:r>
            <a:r>
              <a:rPr lang="es-ES_tradnl" altLang="es-CO" sz="2000" dirty="0">
                <a:solidFill>
                  <a:srgbClr val="0070C0"/>
                </a:solidFill>
              </a:rPr>
              <a:t>)</a:t>
            </a:r>
            <a:endParaRPr lang="en-US" altLang="es-CO" sz="2000" dirty="0">
              <a:solidFill>
                <a:srgbClr val="0070C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26"/>
              <p:cNvSpPr>
                <a:spLocks noChangeArrowheads="1"/>
              </p:cNvSpPr>
              <p:nvPr/>
            </p:nvSpPr>
            <p:spPr bwMode="auto">
              <a:xfrm>
                <a:off x="1073712" y="4236320"/>
                <a:ext cx="4146360" cy="24244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ES" altLang="es-CO" sz="200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Valor Esperado, Varianza y desviación </a:t>
                </a:r>
                <a:r>
                  <a:rPr kumimoji="0" lang="es-ES" altLang="es-CO" sz="2000" dirty="0" err="1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estadard</a:t>
                </a:r>
                <a:r>
                  <a:rPr kumimoji="0" lang="es-ES" altLang="es-CO" sz="200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 de una variable de Bernoulli</a:t>
                </a:r>
              </a:p>
              <a:p>
                <a:pPr lvl="1"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</a:pPr>
                <a14:m>
                  <m:oMath xmlns:m="http://schemas.openxmlformats.org/officeDocument/2006/math">
                    <m:r>
                      <a:rPr kumimoji="0" lang="es-ES" altLang="es-CO" sz="2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kumimoji="0" lang="es-CO" altLang="es-CO" sz="2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0" lang="es-ES" altLang="es-CO" sz="200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E{X} = </a:t>
                </a:r>
                <a:r>
                  <a:rPr kumimoji="0" lang="es-ES" altLang="es-CO" sz="2000" dirty="0" err="1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np</a:t>
                </a:r>
                <a:endParaRPr kumimoji="0" lang="es-ES" altLang="es-CO" sz="2000" dirty="0">
                  <a:solidFill>
                    <a:srgbClr val="0070C0"/>
                  </a:solidFill>
                  <a:latin typeface="Times New Roman" panose="02020603050405020304" pitchFamily="18" charset="0"/>
                </a:endParaRPr>
              </a:p>
              <a:p>
                <a:pPr lvl="1"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s-ES" altLang="es-CO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s-ES" altLang="es-CO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kumimoji="0" lang="es-CO" altLang="es-CO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kumimoji="0" lang="es-CO" altLang="es-CO" sz="2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0" lang="es-ES" altLang="es-CO" sz="200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V{X } = </a:t>
                </a:r>
                <a:r>
                  <a:rPr kumimoji="0" lang="es-ES" altLang="es-CO" sz="2000" dirty="0" err="1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np</a:t>
                </a:r>
                <a:r>
                  <a:rPr kumimoji="0" lang="es-ES" altLang="es-CO" sz="200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(1 – p) = </a:t>
                </a:r>
                <a:r>
                  <a:rPr kumimoji="0" lang="es-ES" altLang="es-CO" sz="2000" dirty="0" err="1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npq</a:t>
                </a:r>
                <a:endParaRPr kumimoji="0" lang="es-ES" altLang="es-CO" sz="2000" dirty="0">
                  <a:solidFill>
                    <a:srgbClr val="0070C0"/>
                  </a:solidFill>
                  <a:latin typeface="Times New Roman" panose="02020603050405020304" pitchFamily="18" charset="0"/>
                </a:endParaRPr>
              </a:p>
              <a:p>
                <a:pPr lvl="1"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</a:pPr>
                <a14:m>
                  <m:oMath xmlns:m="http://schemas.openxmlformats.org/officeDocument/2006/math">
                    <m:r>
                      <a:rPr kumimoji="0" lang="es-CO" altLang="es-CO" sz="2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kumimoji="0" lang="es-CO" altLang="es-CO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0" lang="es-CO" altLang="es-CO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kumimoji="0" lang="es-CO" altLang="es-CO" sz="20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kumimoji="0" lang="es-ES" altLang="es-CO" sz="2000" dirty="0">
                            <a:solidFill>
                              <a:srgbClr val="0070C0"/>
                            </a:solidFill>
                            <a:latin typeface="Times New Roman" panose="020206030504050203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kumimoji="0" lang="es-ES" altLang="es-CO" sz="2000" dirty="0">
                            <a:solidFill>
                              <a:srgbClr val="0070C0"/>
                            </a:solidFill>
                            <a:latin typeface="Times New Roman" panose="02020603050405020304" pitchFamily="18" charset="0"/>
                          </a:rPr>
                          <m:t>(1 – </m:t>
                        </m:r>
                        <m:r>
                          <m:rPr>
                            <m:nor/>
                          </m:rPr>
                          <a:rPr kumimoji="0" lang="es-ES" altLang="es-CO" sz="2000" dirty="0">
                            <a:solidFill>
                              <a:srgbClr val="0070C0"/>
                            </a:solidFill>
                            <a:latin typeface="Times New Roman" panose="020206030504050203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kumimoji="0" lang="es-ES" altLang="es-CO" sz="2000" dirty="0">
                            <a:solidFill>
                              <a:srgbClr val="0070C0"/>
                            </a:solidFill>
                            <a:latin typeface="Times New Roman" panose="02020603050405020304" pitchFamily="18" charset="0"/>
                          </a:rPr>
                          <m:t>)</m:t>
                        </m:r>
                      </m:e>
                    </m:rad>
                  </m:oMath>
                </a14:m>
                <a:endParaRPr kumimoji="0" lang="es-ES" altLang="es-CO" sz="2000" dirty="0">
                  <a:solidFill>
                    <a:srgbClr val="0070C0"/>
                  </a:solidFill>
                  <a:latin typeface="Times New Roman" panose="02020603050405020304" pitchFamily="18" charset="0"/>
                </a:endParaRPr>
              </a:p>
              <a:p>
                <a:pPr lvl="1"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</a:pPr>
                <a:endParaRPr lang="en-US" altLang="es-CO" sz="2400" dirty="0">
                  <a:solidFill>
                    <a:srgbClr val="0070C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3712" y="4236320"/>
                <a:ext cx="4146360" cy="2424446"/>
              </a:xfrm>
              <a:prstGeom prst="rect">
                <a:avLst/>
              </a:prstGeom>
              <a:blipFill>
                <a:blip r:embed="rId4"/>
                <a:stretch>
                  <a:fillRect l="-1471" t="-2261" r="-102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26"/>
          <p:cNvSpPr>
            <a:spLocks noChangeArrowheads="1"/>
          </p:cNvSpPr>
          <p:nvPr/>
        </p:nvSpPr>
        <p:spPr bwMode="auto">
          <a:xfrm>
            <a:off x="1073712" y="2366059"/>
            <a:ext cx="74168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ES" alt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La distribución de probabilidad de </a:t>
            </a:r>
            <a:r>
              <a:rPr kumimoji="0" lang="es-ES" altLang="es-CO" sz="2000" dirty="0">
                <a:solidFill>
                  <a:srgbClr val="0070C0"/>
                </a:solidFill>
                <a:latin typeface="Times New Roman" panose="02020603050405020304" pitchFamily="18" charset="0"/>
              </a:rPr>
              <a:t>X = # de éxitos en n ensayos</a:t>
            </a:r>
            <a:r>
              <a:rPr kumimoji="0" lang="es-ES" alt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, viene dado por:</a:t>
            </a:r>
            <a:endParaRPr lang="en-US" altLang="es-CO" sz="2000" dirty="0">
              <a:solidFill>
                <a:srgbClr val="0070C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7372376"/>
              </p:ext>
            </p:extLst>
          </p:nvPr>
        </p:nvGraphicFramePr>
        <p:xfrm>
          <a:off x="1370013" y="3165719"/>
          <a:ext cx="5256584" cy="751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5" imgW="3200400" imgH="457200" progId="Equation.3">
                  <p:embed/>
                </p:oleObj>
              </mc:Choice>
              <mc:Fallback>
                <p:oleObj name="Ecuación" r:id="rId5" imgW="3200400" imgH="457200" progId="Equation.3">
                  <p:embed/>
                  <p:pic>
                    <p:nvPicPr>
                      <p:cNvPr id="13316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0013" y="3165719"/>
                        <a:ext cx="5256584" cy="751138"/>
                      </a:xfrm>
                      <a:prstGeom prst="rect">
                        <a:avLst/>
                      </a:prstGeom>
                      <a:solidFill>
                        <a:srgbClr val="FFFF00">
                          <a:alpha val="50195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n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680" y="2986367"/>
            <a:ext cx="2022367" cy="3245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720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501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INNAVIGATOR" val="True"/>
  <p:tag name="HOTSPOTTYPE" val="DefinedInNavigator"/>
  <p:tag name="BRANCHTO" val="257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ánico">
  <a:themeElements>
    <a:clrScheme name="Orgá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á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á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5242</TotalTime>
  <Words>1098</Words>
  <Application>Microsoft Office PowerPoint</Application>
  <PresentationFormat>Presentación en pantalla (4:3)</PresentationFormat>
  <Paragraphs>143</Paragraphs>
  <Slides>16</Slides>
  <Notes>14</Notes>
  <HiddenSlides>0</HiddenSlides>
  <MMClips>0</MMClips>
  <ScaleCrop>false</ScaleCrop>
  <HeadingPairs>
    <vt:vector size="8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7" baseType="lpstr">
      <vt:lpstr>Arial</vt:lpstr>
      <vt:lpstr>Cambria Math</vt:lpstr>
      <vt:lpstr>Consolas</vt:lpstr>
      <vt:lpstr>Garamond</vt:lpstr>
      <vt:lpstr>Playbill</vt:lpstr>
      <vt:lpstr>Symbol</vt:lpstr>
      <vt:lpstr>Times New Roman</vt:lpstr>
      <vt:lpstr>Verdana</vt:lpstr>
      <vt:lpstr>Wingdings</vt:lpstr>
      <vt:lpstr>Orgánico</vt:lpstr>
      <vt:lpstr>Ecuación</vt:lpstr>
      <vt:lpstr>Presentación de PowerPoint</vt:lpstr>
      <vt:lpstr>Capítulo 5. Variables aleatorias discretas y Distribuciones de Probabilidad  </vt:lpstr>
      <vt:lpstr>Principales Distribuciones Discretas</vt:lpstr>
      <vt:lpstr>Principales Distribuciones Discretas</vt:lpstr>
      <vt:lpstr>Distribución de Bernouilli Be(p)</vt:lpstr>
      <vt:lpstr>Distribución de Bernouilli Be(p)</vt:lpstr>
      <vt:lpstr>Distribución de Bernouilli Be(p)</vt:lpstr>
      <vt:lpstr>Principales Distribuciones Discretas</vt:lpstr>
      <vt:lpstr>Distribución Binomial B(n,p)</vt:lpstr>
      <vt:lpstr>Ejemplo: Distribución Binomial B(n,p)</vt:lpstr>
      <vt:lpstr>Ejemplo: Distribución Binomial B(n,p)</vt:lpstr>
      <vt:lpstr>Ejemplo: Distribución Binomial B(n,p)</vt:lpstr>
      <vt:lpstr>Ejemplo: Distribución Binomial B(n,p)</vt:lpstr>
      <vt:lpstr>Ejemplo: Distribución Binomial B(n,p)</vt:lpstr>
      <vt:lpstr>Ejemplo: Distribución Binomial B(n,p)</vt:lpstr>
      <vt:lpstr>Ejemplo: Distribución Binomial B(n,p)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Funciones de Varias Variables</dc:title>
  <dc:creator>pc</dc:creator>
  <cp:lastModifiedBy>Julio Seferino Hurtado Marquez</cp:lastModifiedBy>
  <cp:revision>135</cp:revision>
  <cp:lastPrinted>1995-12-08T18:33:06Z</cp:lastPrinted>
  <dcterms:created xsi:type="dcterms:W3CDTF">2003-03-13T12:04:09Z</dcterms:created>
  <dcterms:modified xsi:type="dcterms:W3CDTF">2024-07-27T18:28:04Z</dcterms:modified>
</cp:coreProperties>
</file>